
<file path=[Content_Types].xml><?xml version="1.0" encoding="utf-8"?>
<Types xmlns="http://schemas.openxmlformats.org/package/2006/content-types">
  <Default Extension="png" ContentType="image/png"/>
  <Default Extension="jpeg" ContentType="image/jpeg"/>
  <Default Extension="webp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Override1.xml" ContentType="application/vnd.openxmlformats-officedocument.themeOverride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69" r:id="rId1"/>
  </p:sldMasterIdLst>
  <p:notesMasterIdLst>
    <p:notesMasterId r:id="rId39"/>
  </p:notesMasterIdLst>
  <p:sldIdLst>
    <p:sldId id="354" r:id="rId2"/>
    <p:sldId id="587" r:id="rId3"/>
    <p:sldId id="580" r:id="rId4"/>
    <p:sldId id="601" r:id="rId5"/>
    <p:sldId id="561" r:id="rId6"/>
    <p:sldId id="602" r:id="rId7"/>
    <p:sldId id="564" r:id="rId8"/>
    <p:sldId id="565" r:id="rId9"/>
    <p:sldId id="566" r:id="rId10"/>
    <p:sldId id="567" r:id="rId11"/>
    <p:sldId id="568" r:id="rId12"/>
    <p:sldId id="569" r:id="rId13"/>
    <p:sldId id="571" r:id="rId14"/>
    <p:sldId id="588" r:id="rId15"/>
    <p:sldId id="590" r:id="rId16"/>
    <p:sldId id="598" r:id="rId17"/>
    <p:sldId id="570" r:id="rId18"/>
    <p:sldId id="577" r:id="rId19"/>
    <p:sldId id="572" r:id="rId20"/>
    <p:sldId id="573" r:id="rId21"/>
    <p:sldId id="574" r:id="rId22"/>
    <p:sldId id="581" r:id="rId23"/>
    <p:sldId id="599" r:id="rId24"/>
    <p:sldId id="600" r:id="rId25"/>
    <p:sldId id="582" r:id="rId26"/>
    <p:sldId id="583" r:id="rId27"/>
    <p:sldId id="575" r:id="rId28"/>
    <p:sldId id="576" r:id="rId29"/>
    <p:sldId id="579" r:id="rId30"/>
    <p:sldId id="603" r:id="rId31"/>
    <p:sldId id="597" r:id="rId32"/>
    <p:sldId id="584" r:id="rId33"/>
    <p:sldId id="594" r:id="rId34"/>
    <p:sldId id="591" r:id="rId35"/>
    <p:sldId id="593" r:id="rId36"/>
    <p:sldId id="592" r:id="rId37"/>
    <p:sldId id="595" r:id="rId38"/>
  </p:sldIdLst>
  <p:sldSz cx="9144000" cy="6858000" type="screen4x3"/>
  <p:notesSz cx="7010400" cy="9296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3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3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3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3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3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3200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3200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3200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3200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C4806"/>
    <a:srgbClr val="FFFF00"/>
    <a:srgbClr val="48AA06"/>
    <a:srgbClr val="D6481C"/>
    <a:srgbClr val="D66008"/>
    <a:srgbClr val="DDDD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432" autoAdjust="0"/>
    <p:restoredTop sz="87202" autoAdjust="0"/>
  </p:normalViewPr>
  <p:slideViewPr>
    <p:cSldViewPr>
      <p:cViewPr varScale="1">
        <p:scale>
          <a:sx n="97" d="100"/>
          <a:sy n="97" d="100"/>
        </p:scale>
        <p:origin x="558" y="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24174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4716"/>
    </p:cViewPr>
  </p:sorterViewPr>
  <p:notesViewPr>
    <p:cSldViewPr>
      <p:cViewPr varScale="1">
        <p:scale>
          <a:sx n="65" d="100"/>
          <a:sy n="65" d="100"/>
        </p:scale>
        <p:origin x="-2290" y="-72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auto">
          <a:xfrm>
            <a:off x="0" y="1"/>
            <a:ext cx="3038145" cy="4642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3172" tIns="46586" rIns="93172" bIns="46586" numCol="1" anchor="t" anchorCtr="0" compatLnSpc="1">
            <a:prstTxWarp prst="textNoShape">
              <a:avLst/>
            </a:prstTxWarp>
          </a:bodyPr>
          <a:lstStyle>
            <a:lvl1pPr defTabSz="931887">
              <a:defRPr sz="1300">
                <a:latin typeface="Calibri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 bwMode="auto">
          <a:xfrm>
            <a:off x="3970734" y="1"/>
            <a:ext cx="3038145" cy="4642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3172" tIns="46586" rIns="93172" bIns="46586" numCol="1" anchor="t" anchorCtr="0" compatLnSpc="1">
            <a:prstTxWarp prst="textNoShape">
              <a:avLst/>
            </a:prstTxWarp>
          </a:bodyPr>
          <a:lstStyle>
            <a:lvl1pPr algn="r" defTabSz="931887">
              <a:defRPr sz="1300">
                <a:latin typeface="Calibri" pitchFamily="34" charset="0"/>
              </a:defRPr>
            </a:lvl1pPr>
          </a:lstStyle>
          <a:p>
            <a:pPr>
              <a:defRPr/>
            </a:pPr>
            <a:fld id="{B485EC05-E036-49A8-A977-34C521CFA06B}" type="datetimeFigureOut">
              <a:rPr lang="en-US"/>
              <a:pPr>
                <a:defRPr/>
              </a:pPr>
              <a:t>10/1/2019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8500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88139" tIns="44070" rIns="88139" bIns="4407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 bwMode="auto">
          <a:xfrm>
            <a:off x="701345" y="4416099"/>
            <a:ext cx="5607711" cy="41824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3172" tIns="46586" rIns="93172" bIns="4658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 bwMode="auto">
          <a:xfrm>
            <a:off x="0" y="8830659"/>
            <a:ext cx="3038145" cy="4642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3172" tIns="46586" rIns="93172" bIns="46586" numCol="1" anchor="b" anchorCtr="0" compatLnSpc="1">
            <a:prstTxWarp prst="textNoShape">
              <a:avLst/>
            </a:prstTxWarp>
          </a:bodyPr>
          <a:lstStyle>
            <a:lvl1pPr defTabSz="931887">
              <a:defRPr sz="1300">
                <a:latin typeface="Calibri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 bwMode="auto">
          <a:xfrm>
            <a:off x="3970734" y="8830659"/>
            <a:ext cx="3038145" cy="4642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3172" tIns="46586" rIns="93172" bIns="46586" numCol="1" anchor="b" anchorCtr="0" compatLnSpc="1">
            <a:prstTxWarp prst="textNoShape">
              <a:avLst/>
            </a:prstTxWarp>
          </a:bodyPr>
          <a:lstStyle>
            <a:lvl1pPr algn="r" defTabSz="931887">
              <a:defRPr sz="1300">
                <a:latin typeface="Calibri" pitchFamily="34" charset="0"/>
              </a:defRPr>
            </a:lvl1pPr>
          </a:lstStyle>
          <a:p>
            <a:pPr>
              <a:defRPr/>
            </a:pPr>
            <a:fld id="{9A3F78CA-686D-4FA9-95FA-4AEAC6F5A8B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26180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A3F78CA-686D-4FA9-95FA-4AEAC6F5A8B8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4108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A3F78CA-686D-4FA9-95FA-4AEAC6F5A8B8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0238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Tx/>
              <a:buChar char="-"/>
            </a:pPr>
            <a:endParaRPr lang="en-US" dirty="0" smtClean="0"/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A3F78CA-686D-4FA9-95FA-4AEAC6F5A8B8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7965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Tx/>
              <a:buChar char="-"/>
            </a:pPr>
            <a:endParaRPr lang="en-US" dirty="0" smtClean="0"/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A3F78CA-686D-4FA9-95FA-4AEAC6F5A8B8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8148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Tx/>
              <a:buChar char="-"/>
            </a:pPr>
            <a:endParaRPr lang="en-US" dirty="0" smtClean="0"/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A3F78CA-686D-4FA9-95FA-4AEAC6F5A8B8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6602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Sarah</a:t>
            </a:r>
            <a:r>
              <a:rPr lang="en-CA" baseline="0" dirty="0" smtClean="0"/>
              <a:t> and Kevin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A3F78CA-686D-4FA9-95FA-4AEAC6F5A8B8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7562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baseline="0" dirty="0" smtClean="0"/>
              <a:t>Your project assignment requires that you consider standards as part of your design – </a:t>
            </a:r>
          </a:p>
          <a:p>
            <a:endParaRPr lang="en-CA" baseline="0" dirty="0" smtClean="0"/>
          </a:p>
          <a:p>
            <a:r>
              <a:rPr lang="en-CA" baseline="0" dirty="0" smtClean="0"/>
              <a:t>Might as well work together since we have a lot of googling </a:t>
            </a:r>
            <a:r>
              <a:rPr lang="en-CA" baseline="0" dirty="0" err="1" smtClean="0"/>
              <a:t>powerin</a:t>
            </a:r>
            <a:r>
              <a:rPr lang="en-CA" baseline="0" dirty="0" smtClean="0"/>
              <a:t> our class of about 120 people.</a:t>
            </a:r>
            <a:endParaRPr lang="en-CA" dirty="0" smtClean="0"/>
          </a:p>
          <a:p>
            <a:endParaRPr lang="en-CA" dirty="0" smtClean="0"/>
          </a:p>
          <a:p>
            <a:r>
              <a:rPr lang="en-CA" dirty="0" smtClean="0"/>
              <a:t>I</a:t>
            </a:r>
            <a:r>
              <a:rPr lang="en-CA" baseline="0" dirty="0" smtClean="0"/>
              <a:t> figured we could work together to tackle some of the common challenges to the groups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A3F78CA-686D-4FA9-95FA-4AEAC6F5A8B8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96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A3F78CA-686D-4FA9-95FA-4AEAC6F5A8B8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86174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A3F78CA-686D-4FA9-95FA-4AEAC6F5A8B8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8861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A3F78CA-686D-4FA9-95FA-4AEAC6F5A8B8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7264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A3F78CA-686D-4FA9-95FA-4AEAC6F5A8B8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9808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Acknowledge it may get a bit dry in the middle</a:t>
            </a:r>
            <a:r>
              <a:rPr lang="en-CA" baseline="0" dirty="0" smtClean="0"/>
              <a:t> – due to both the fact that 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A3F78CA-686D-4FA9-95FA-4AEAC6F5A8B8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2142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Acknowledge it may get a bit dry in the middle</a:t>
            </a:r>
            <a:r>
              <a:rPr lang="en-CA" baseline="0" dirty="0" smtClean="0"/>
              <a:t> – due to both the </a:t>
            </a:r>
            <a:r>
              <a:rPr lang="en-CA" baseline="0" dirty="0" err="1" smtClean="0"/>
              <a:t>factd</a:t>
            </a:r>
            <a:r>
              <a:rPr lang="en-CA" baseline="0" dirty="0" smtClean="0"/>
              <a:t> that 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A3F78CA-686D-4FA9-95FA-4AEAC6F5A8B8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5133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A3F78CA-686D-4FA9-95FA-4AEAC6F5A8B8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1525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A3F78CA-686D-4FA9-95FA-4AEAC6F5A8B8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5359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A3F78CA-686D-4FA9-95FA-4AEAC6F5A8B8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8992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A3F78CA-686D-4FA9-95FA-4AEAC6F5A8B8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6745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 bwMode="white">
          <a:xfrm>
            <a:off x="0" y="6129338"/>
            <a:ext cx="9144000" cy="728662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white">
          <a:xfrm>
            <a:off x="0" y="1235075"/>
            <a:ext cx="9144000" cy="31908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/>
          </a:p>
        </p:txBody>
      </p:sp>
      <p:sp>
        <p:nvSpPr>
          <p:cNvPr id="5" name="Rectangle 4"/>
          <p:cNvSpPr/>
          <p:nvPr/>
        </p:nvSpPr>
        <p:spPr>
          <a:xfrm>
            <a:off x="0" y="685800"/>
            <a:ext cx="568325" cy="152400"/>
          </a:xfrm>
          <a:prstGeom prst="rect">
            <a:avLst/>
          </a:prstGeom>
          <a:solidFill>
            <a:srgbClr val="EC4806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/>
          </a:p>
        </p:txBody>
      </p:sp>
      <p:sp>
        <p:nvSpPr>
          <p:cNvPr id="7" name="Rectangle 6"/>
          <p:cNvSpPr/>
          <p:nvPr userDrawn="1"/>
        </p:nvSpPr>
        <p:spPr>
          <a:xfrm>
            <a:off x="609600" y="685800"/>
            <a:ext cx="8534400" cy="152400"/>
          </a:xfrm>
          <a:prstGeom prst="rect">
            <a:avLst/>
          </a:prstGeom>
          <a:gradFill>
            <a:gsLst>
              <a:gs pos="0">
                <a:srgbClr val="00B0F0"/>
              </a:gs>
              <a:gs pos="25000">
                <a:srgbClr val="21D6E0"/>
              </a:gs>
              <a:gs pos="75000">
                <a:srgbClr val="0087E6"/>
              </a:gs>
              <a:gs pos="100000">
                <a:srgbClr val="005CBF"/>
              </a:gs>
            </a:gsLst>
            <a:path path="circle">
              <a:fillToRect l="100000" b="100000"/>
            </a:path>
          </a:gradFill>
          <a:ln w="15875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/>
          </a:p>
        </p:txBody>
      </p:sp>
      <p:sp>
        <p:nvSpPr>
          <p:cNvPr id="10" name="TextBox 9"/>
          <p:cNvSpPr txBox="1">
            <a:spLocks noChangeArrowheads="1"/>
          </p:cNvSpPr>
          <p:nvPr userDrawn="1"/>
        </p:nvSpPr>
        <p:spPr bwMode="auto">
          <a:xfrm>
            <a:off x="8229600" y="6416675"/>
            <a:ext cx="785813" cy="307975"/>
          </a:xfrm>
          <a:prstGeom prst="rect">
            <a:avLst/>
          </a:prstGeom>
          <a:noFill/>
          <a:ln>
            <a:noFill/>
          </a:ln>
          <a:extLst/>
        </p:spPr>
        <p:txBody>
          <a:bodyPr wrap="non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n-US" sz="1400" smtClean="0">
                <a:solidFill>
                  <a:srgbClr val="A6A6A6"/>
                </a:solidFill>
                <a:latin typeface="Calibri" pitchFamily="34" charset="0"/>
                <a:cs typeface="Calibri" pitchFamily="34" charset="0"/>
              </a:rPr>
              <a:t>Slide </a:t>
            </a:r>
            <a:fld id="{22E50686-C8CF-4292-B452-622C0D0D0BBA}" type="slidenum">
              <a:rPr lang="en-US" sz="1400" smtClean="0">
                <a:solidFill>
                  <a:srgbClr val="A6A6A6"/>
                </a:solidFill>
                <a:latin typeface="Calibri" pitchFamily="34" charset="0"/>
                <a:cs typeface="Calibri" pitchFamily="34" charset="0"/>
              </a:rPr>
              <a:pPr eaLnBrk="1" hangingPunct="1">
                <a:defRPr/>
              </a:pPr>
              <a:t>‹#›</a:t>
            </a:fld>
            <a:endParaRPr lang="en-US" sz="1400" smtClean="0">
              <a:solidFill>
                <a:srgbClr val="A6A6A6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0"/>
            <a:ext cx="8353425" cy="762000"/>
          </a:xfrm>
        </p:spPr>
        <p:txBody>
          <a:bodyPr/>
          <a:lstStyle>
            <a:lvl1pPr algn="l">
              <a:defRPr sz="3200" baseline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609600" y="914400"/>
            <a:ext cx="8305800" cy="4710112"/>
          </a:xfrm>
        </p:spPr>
        <p:txBody>
          <a:bodyPr/>
          <a:lstStyle>
            <a:lvl1pPr>
              <a:buClr>
                <a:schemeClr val="tx1">
                  <a:lumMod val="75000"/>
                  <a:lumOff val="25000"/>
                </a:schemeClr>
              </a:buClr>
              <a:defRPr baseline="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1pPr>
            <a:lvl2pPr>
              <a:buClr>
                <a:schemeClr val="tx1">
                  <a:lumMod val="85000"/>
                  <a:lumOff val="15000"/>
                </a:schemeClr>
              </a:buClr>
              <a:buSzPct val="100000"/>
              <a:buFont typeface="Wingdings" pitchFamily="2" charset="2"/>
              <a:buChar char="§"/>
              <a:defRPr baseline="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2pPr>
            <a:lvl3pPr>
              <a:buClr>
                <a:schemeClr val="bg1">
                  <a:lumMod val="75000"/>
                </a:schemeClr>
              </a:buClr>
              <a:defRPr baseline="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3pPr>
            <a:lvl4pPr>
              <a:defRPr baseline="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4pPr>
            <a:lvl5pPr>
              <a:defRPr baseline="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609600" y="5867400"/>
            <a:ext cx="8305800" cy="685800"/>
          </a:xfrm>
        </p:spPr>
        <p:txBody>
          <a:bodyPr/>
          <a:lstStyle>
            <a:lvl1pPr marL="0" indent="0">
              <a:buNone/>
              <a:defRPr sz="1200" i="1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21"/>
          <p:cNvSpPr>
            <a:spLocks noGrp="1"/>
          </p:cNvSpPr>
          <p:nvPr>
            <p:ph type="title"/>
          </p:nvPr>
        </p:nvSpPr>
        <p:spPr bwMode="auto">
          <a:xfrm>
            <a:off x="609600" y="228600"/>
            <a:ext cx="81534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612775" y="1600200"/>
            <a:ext cx="81534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6553200" y="6248400"/>
            <a:ext cx="2209800" cy="365125"/>
          </a:xfrm>
          <a:prstGeom prst="rect">
            <a:avLst/>
          </a:prstGeom>
        </p:spPr>
        <p:txBody>
          <a:bodyPr vert="horz" anchor="ctr" anchorCtr="0"/>
          <a:lstStyle>
            <a:lvl1pPr>
              <a:defRPr sz="1400">
                <a:solidFill>
                  <a:schemeClr val="tx2"/>
                </a:solidFill>
                <a:latin typeface="Arial" charset="0"/>
              </a:defRPr>
            </a:lvl1pPr>
          </a:lstStyle>
          <a:p>
            <a:pPr>
              <a:defRPr/>
            </a:pPr>
            <a:r>
              <a:rPr lang="en-US"/>
              <a:t>9/27/2011</a:t>
            </a:r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6248400"/>
            <a:ext cx="5573713" cy="365125"/>
          </a:xfrm>
          <a:prstGeom prst="rect">
            <a:avLst/>
          </a:prstGeom>
        </p:spPr>
        <p:txBody>
          <a:bodyPr vert="horz" anchor="ctr"/>
          <a:lstStyle>
            <a:lvl1pPr algn="r">
              <a:defRPr sz="1400">
                <a:solidFill>
                  <a:schemeClr val="tx2"/>
                </a:solidFill>
                <a:latin typeface="Arial" charset="0"/>
              </a:defRPr>
            </a:lvl1pPr>
          </a:lstStyle>
          <a:p>
            <a:pPr>
              <a:defRPr/>
            </a:pPr>
            <a:r>
              <a:rPr lang="en-US"/>
              <a:t>Confidential:  Property of Mavi Innovations Inc.</a:t>
            </a:r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4"/>
          </p:nvPr>
        </p:nvSpPr>
        <p:spPr>
          <a:xfrm rot="5400000">
            <a:off x="5989638" y="144462"/>
            <a:ext cx="533400" cy="244475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>
              <a:defRPr sz="1400" b="1">
                <a:solidFill>
                  <a:srgbClr val="FFFFFF"/>
                </a:solidFill>
                <a:latin typeface="Arial" charset="0"/>
              </a:defRPr>
            </a:lvl1pPr>
          </a:lstStyle>
          <a:p>
            <a:pPr>
              <a:defRPr/>
            </a:pPr>
            <a:fld id="{BA341E6A-3F95-4DB0-A462-88C9F83FB20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32" r:id="rId1"/>
    <p:sldLayoutId id="2147484133" r:id="rId2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Arial" charset="0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itchFamily="34" charset="0"/>
        </a:defRPr>
      </a:lvl9pPr>
    </p:titleStyle>
    <p:bodyStyle>
      <a:lvl1pPr marL="319088" indent="-319088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"/>
        <a:defRPr sz="2900" kern="1200">
          <a:solidFill>
            <a:schemeClr val="tx1"/>
          </a:solidFill>
          <a:latin typeface="Arial" charset="0"/>
          <a:ea typeface="+mn-ea"/>
          <a:cs typeface="+mn-cs"/>
        </a:defRPr>
      </a:lvl1pPr>
      <a:lvl2pPr marL="639763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itchFamily="18" charset="2"/>
        <a:buChar char=""/>
        <a:defRPr sz="2600" kern="1200">
          <a:solidFill>
            <a:schemeClr val="tx1"/>
          </a:solidFill>
          <a:latin typeface="Arial" charset="0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itchFamily="2" charset="2"/>
        <a:buChar char=""/>
        <a:defRPr sz="2300" kern="1200">
          <a:solidFill>
            <a:schemeClr val="tx1"/>
          </a:solidFill>
          <a:latin typeface="Arial" charset="0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9BBB59"/>
        </a:buClr>
        <a:buSzPct val="75000"/>
        <a:buFont typeface="Wingdings" pitchFamily="2" charset="2"/>
        <a:buChar char=""/>
        <a:defRPr sz="2000" kern="1200">
          <a:solidFill>
            <a:schemeClr val="tx1"/>
          </a:solidFill>
          <a:latin typeface="Arial" charset="0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8064A2"/>
        </a:buClr>
        <a:buSzPct val="65000"/>
        <a:buFont typeface="Wingdings" pitchFamily="2" charset="2"/>
        <a:buChar char=""/>
        <a:defRPr sz="2000" kern="1200">
          <a:solidFill>
            <a:schemeClr val="tx1"/>
          </a:solidFill>
          <a:latin typeface="Arial" charset="0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www.youtube.com/watch?v=28ixJLtQBCc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eb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eb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law.cornell.edu/cfr/text/46/136.105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90500" y="381000"/>
            <a:ext cx="88011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defRPr/>
            </a:pPr>
            <a:r>
              <a:rPr lang="en-US" dirty="0" err="1" smtClean="0">
                <a:solidFill>
                  <a:schemeClr val="bg1">
                    <a:lumMod val="65000"/>
                    <a:lumOff val="35000"/>
                  </a:schemeClr>
                </a:solidFill>
                <a:latin typeface="Calibri" pitchFamily="34" charset="0"/>
                <a:cs typeface="Arial" charset="0"/>
              </a:rPr>
              <a:t>Mech</a:t>
            </a:r>
            <a:r>
              <a:rPr lang="en-US" dirty="0" smtClean="0">
                <a:solidFill>
                  <a:schemeClr val="bg1">
                    <a:lumMod val="65000"/>
                    <a:lumOff val="35000"/>
                  </a:schemeClr>
                </a:solidFill>
                <a:latin typeface="Calibri" pitchFamily="34" charset="0"/>
                <a:cs typeface="Arial" charset="0"/>
              </a:rPr>
              <a:t> 328 – Standards and Codes</a:t>
            </a:r>
          </a:p>
        </p:txBody>
      </p:sp>
      <p:sp>
        <p:nvSpPr>
          <p:cNvPr id="7" name="Rectangle 6"/>
          <p:cNvSpPr/>
          <p:nvPr/>
        </p:nvSpPr>
        <p:spPr>
          <a:xfrm>
            <a:off x="3048000" y="5257800"/>
            <a:ext cx="35814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000" i="1" dirty="0" smtClean="0">
                <a:solidFill>
                  <a:schemeClr val="bg1">
                    <a:lumMod val="65000"/>
                    <a:lumOff val="35000"/>
                  </a:schemeClr>
                </a:solidFill>
                <a:latin typeface="Calibri" pitchFamily="34" charset="0"/>
                <a:cs typeface="Arial" charset="0"/>
              </a:rPr>
              <a:t>Bill Rawlings, </a:t>
            </a:r>
            <a:r>
              <a:rPr lang="en-US" sz="2000" i="1" dirty="0" err="1" smtClean="0">
                <a:solidFill>
                  <a:schemeClr val="bg1">
                    <a:lumMod val="65000"/>
                    <a:lumOff val="35000"/>
                  </a:schemeClr>
                </a:solidFill>
                <a:latin typeface="Calibri" pitchFamily="34" charset="0"/>
                <a:cs typeface="Arial" charset="0"/>
              </a:rPr>
              <a:t>P.Eng</a:t>
            </a:r>
            <a:r>
              <a:rPr lang="en-US" sz="2000" i="1" dirty="0" smtClean="0">
                <a:solidFill>
                  <a:schemeClr val="bg1">
                    <a:lumMod val="65000"/>
                    <a:lumOff val="35000"/>
                  </a:schemeClr>
                </a:solidFill>
                <a:latin typeface="Calibri" pitchFamily="34" charset="0"/>
                <a:cs typeface="Arial" charset="0"/>
              </a:rPr>
              <a:t>., </a:t>
            </a:r>
            <a:r>
              <a:rPr lang="en-US" sz="2000" i="1" dirty="0" err="1" smtClean="0">
                <a:solidFill>
                  <a:schemeClr val="bg1">
                    <a:lumMod val="65000"/>
                    <a:lumOff val="35000"/>
                  </a:schemeClr>
                </a:solidFill>
                <a:latin typeface="Calibri" pitchFamily="34" charset="0"/>
                <a:cs typeface="Arial" charset="0"/>
              </a:rPr>
              <a:t>MASc.</a:t>
            </a:r>
            <a:endParaRPr lang="en-US" sz="2000" i="1" dirty="0" smtClean="0">
              <a:solidFill>
                <a:schemeClr val="bg1">
                  <a:lumMod val="65000"/>
                  <a:lumOff val="35000"/>
                </a:schemeClr>
              </a:solidFill>
              <a:latin typeface="Calibri" pitchFamily="34" charset="0"/>
              <a:cs typeface="Arial" charset="0"/>
            </a:endParaRPr>
          </a:p>
          <a:p>
            <a:pPr>
              <a:defRPr/>
            </a:pPr>
            <a:r>
              <a:rPr lang="en-US" sz="2000" i="1" dirty="0">
                <a:solidFill>
                  <a:schemeClr val="bg1">
                    <a:lumMod val="65000"/>
                    <a:lumOff val="35000"/>
                  </a:schemeClr>
                </a:solidFill>
                <a:latin typeface="Calibri" pitchFamily="34" charset="0"/>
                <a:cs typeface="Arial" charset="0"/>
              </a:rPr>
              <a:t>b</a:t>
            </a:r>
            <a:r>
              <a:rPr lang="en-US" sz="2000" i="1" dirty="0" smtClean="0">
                <a:solidFill>
                  <a:schemeClr val="bg1">
                    <a:lumMod val="65000"/>
                    <a:lumOff val="35000"/>
                  </a:schemeClr>
                </a:solidFill>
                <a:latin typeface="Calibri" pitchFamily="34" charset="0"/>
                <a:cs typeface="Arial" charset="0"/>
              </a:rPr>
              <a:t>ill.rawlings@mech.ubc.ca</a:t>
            </a:r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1219200" y="4632128"/>
            <a:ext cx="6629400" cy="381000"/>
          </a:xfrm>
          <a:prstGeom prst="rect">
            <a:avLst/>
          </a:prstGeom>
        </p:spPr>
        <p:txBody>
          <a:bodyPr/>
          <a:lstStyle>
            <a:lvl1pPr marL="319088" indent="-319088" algn="l" rtl="0" eaLnBrk="0" fontAlgn="base" hangingPunct="0">
              <a:spcBef>
                <a:spcPts val="7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itchFamily="2" charset="2"/>
              <a:buChar char=""/>
              <a:defRPr sz="29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639763" indent="-273050" algn="l" rtl="0" eaLnBrk="0" fontAlgn="base" hangingPunct="0">
              <a:spcBef>
                <a:spcPts val="55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 2" pitchFamily="18" charset="2"/>
              <a:buChar char=""/>
              <a:defRPr sz="2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"/>
              <a:defRPr sz="23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indent="-228600" algn="l" rt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9BBB59"/>
              </a:buClr>
              <a:buSzPct val="75000"/>
              <a:buFont typeface="Wingdings" pitchFamily="2" charset="2"/>
              <a:buChar char=""/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indent="-228600" algn="l" rt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8064A2"/>
              </a:buClr>
              <a:buSzPct val="65000"/>
              <a:buFont typeface="Wingdings" pitchFamily="2" charset="2"/>
              <a:buChar char=""/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CA" sz="1000" i="1" dirty="0">
                <a:solidFill>
                  <a:schemeClr val="bg1"/>
                </a:solidFill>
              </a:rPr>
              <a:t>Photo credit: Shipping </a:t>
            </a:r>
            <a:r>
              <a:rPr lang="en-CA" sz="1000" i="1" dirty="0" err="1">
                <a:solidFill>
                  <a:schemeClr val="bg1"/>
                </a:solidFill>
              </a:rPr>
              <a:t>Newsclippings</a:t>
            </a:r>
            <a:r>
              <a:rPr lang="en-CA" sz="1000" i="1" dirty="0">
                <a:solidFill>
                  <a:schemeClr val="bg1"/>
                </a:solidFill>
              </a:rPr>
              <a:t> (Piet </a:t>
            </a:r>
            <a:r>
              <a:rPr lang="en-CA" sz="1000" i="1" dirty="0" err="1">
                <a:solidFill>
                  <a:schemeClr val="bg1"/>
                </a:solidFill>
              </a:rPr>
              <a:t>Sinke</a:t>
            </a:r>
            <a:r>
              <a:rPr lang="en-CA" sz="1000" i="1" dirty="0">
                <a:solidFill>
                  <a:schemeClr val="bg1"/>
                </a:solidFill>
              </a:rPr>
              <a:t>)</a:t>
            </a:r>
            <a:br>
              <a:rPr lang="en-CA" sz="1000" i="1" dirty="0">
                <a:solidFill>
                  <a:schemeClr val="bg1"/>
                </a:solidFill>
              </a:rPr>
            </a:br>
            <a:r>
              <a:rPr lang="en-CA" sz="1000" i="1" dirty="0">
                <a:solidFill>
                  <a:schemeClr val="bg1"/>
                </a:solidFill>
              </a:rPr>
              <a:t>http://antipodeanmariner.blogspot.ca/2012/03/heavy-lift-accident.html</a:t>
            </a:r>
            <a:endParaRPr lang="en-CA" sz="1000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1295400"/>
            <a:ext cx="7172325" cy="3370739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-33215" y="6338792"/>
            <a:ext cx="916533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800" dirty="0" smtClean="0">
                <a:solidFill>
                  <a:schemeClr val="bg1">
                    <a:lumMod val="65000"/>
                    <a:lumOff val="35000"/>
                  </a:schemeClr>
                </a:solidFill>
                <a:latin typeface="Calibri" pitchFamily="34" charset="0"/>
                <a:cs typeface="Arial" charset="0"/>
              </a:rPr>
              <a:t>June 26, 2019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Origins of Standards -- ASME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CA" sz="2000" dirty="0" smtClean="0"/>
              <a:t>American Society of Mechanical Engineers</a:t>
            </a:r>
          </a:p>
          <a:p>
            <a:r>
              <a:rPr lang="en-CA" sz="2000" dirty="0" smtClean="0"/>
              <a:t>Conceived in 1911 to provide public safety</a:t>
            </a:r>
          </a:p>
          <a:p>
            <a:r>
              <a:rPr lang="en-CA" sz="2000" dirty="0" smtClean="0"/>
              <a:t>Thousands of boiler explosions in late 1700s and 1800s after invention of the steam engine</a:t>
            </a:r>
          </a:p>
          <a:p>
            <a:pPr lvl="1"/>
            <a:r>
              <a:rPr lang="en-CA" sz="1800" dirty="0" smtClean="0"/>
              <a:t>Explosion at Grover Shoe Factory in Massachusetts killed 58 people and injured 117 (1905)</a:t>
            </a:r>
          </a:p>
          <a:p>
            <a:r>
              <a:rPr lang="en-CA" sz="2000" dirty="0" smtClean="0"/>
              <a:t>First book published in 1915 for Boilers and Pressure Vessels</a:t>
            </a:r>
          </a:p>
          <a:p>
            <a:r>
              <a:rPr lang="en-CA" sz="2000" dirty="0" smtClean="0"/>
              <a:t>600 documents today dealing with materials, examination, welding, nuclear equipment, etc.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28600" y="6324600"/>
            <a:ext cx="8305800" cy="685800"/>
          </a:xfrm>
        </p:spPr>
        <p:txBody>
          <a:bodyPr/>
          <a:lstStyle/>
          <a:p>
            <a:r>
              <a:rPr lang="en-CA" dirty="0" smtClean="0"/>
              <a:t>https://www.asme.org/engineering-topics/articles/boilers/the-history-of-asmes-boiler-and-pressure</a:t>
            </a:r>
            <a:br>
              <a:rPr lang="en-CA" dirty="0" smtClean="0"/>
            </a:br>
            <a:r>
              <a:rPr lang="en-CA" dirty="0" smtClean="0"/>
              <a:t>Myth Busters:  </a:t>
            </a:r>
            <a:r>
              <a:rPr lang="en-CA" i="1" dirty="0" smtClean="0">
                <a:hlinkClick r:id="rId2"/>
              </a:rPr>
              <a:t>https://www.youtube.com/watch?v=28ixJLtQBCc</a:t>
            </a:r>
            <a:r>
              <a:rPr lang="en-CA" i="1" dirty="0" smtClean="0"/>
              <a:t>  (0-40sec ; 1:10; 2:05)</a:t>
            </a:r>
          </a:p>
          <a:p>
            <a:endParaRPr lang="en-CA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612" y="4105031"/>
            <a:ext cx="1371600" cy="212070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6062" y="4105031"/>
            <a:ext cx="2605087" cy="216712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5000" y="4114800"/>
            <a:ext cx="2621442" cy="2110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801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Standards / Certification / Codes / Regulations 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582978" y="838200"/>
            <a:ext cx="8408621" cy="5410200"/>
          </a:xfrm>
        </p:spPr>
        <p:txBody>
          <a:bodyPr/>
          <a:lstStyle/>
          <a:p>
            <a:r>
              <a:rPr lang="en-CA" sz="2000" dirty="0" smtClean="0"/>
              <a:t>Standards</a:t>
            </a:r>
            <a:r>
              <a:rPr lang="en-CA" sz="2000" baseline="30000" dirty="0" smtClean="0"/>
              <a:t>1</a:t>
            </a:r>
            <a:r>
              <a:rPr lang="en-CA" sz="2000" dirty="0" smtClean="0"/>
              <a:t>:</a:t>
            </a:r>
          </a:p>
          <a:p>
            <a:pPr lvl="1"/>
            <a:r>
              <a:rPr lang="en-CA" sz="1700" dirty="0" smtClean="0"/>
              <a:t>Rules and guidelines typically developed by </a:t>
            </a:r>
            <a:r>
              <a:rPr lang="en-CA" sz="1700" b="1" dirty="0" smtClean="0"/>
              <a:t>volunteer committee members using a consensus-based</a:t>
            </a:r>
            <a:r>
              <a:rPr lang="en-CA" sz="1700" dirty="0" smtClean="0"/>
              <a:t> </a:t>
            </a:r>
            <a:r>
              <a:rPr lang="en-CA" sz="1700" b="1" dirty="0" smtClean="0"/>
              <a:t>approach</a:t>
            </a:r>
          </a:p>
          <a:p>
            <a:pPr lvl="1"/>
            <a:r>
              <a:rPr lang="en-CA" sz="1700" dirty="0" smtClean="0"/>
              <a:t>Generally require public consultation and provide feedback to comments</a:t>
            </a:r>
          </a:p>
          <a:p>
            <a:pPr lvl="1"/>
            <a:r>
              <a:rPr lang="en-CA" sz="1700" dirty="0" smtClean="0"/>
              <a:t>Are not mandatory </a:t>
            </a:r>
            <a:r>
              <a:rPr lang="en-CA" sz="1700" dirty="0" smtClean="0">
                <a:sym typeface="Wingdings" panose="05000000000000000000" pitchFamily="2" charset="2"/>
              </a:rPr>
              <a:t> independent bodies use standards for certification, to create regulations, etc.</a:t>
            </a:r>
          </a:p>
          <a:p>
            <a:r>
              <a:rPr lang="en-CA" sz="2000" dirty="0">
                <a:sym typeface="Wingdings" panose="05000000000000000000" pitchFamily="2" charset="2"/>
              </a:rPr>
              <a:t>Certification</a:t>
            </a:r>
            <a:r>
              <a:rPr lang="en-CA" sz="2000" baseline="30000" dirty="0">
                <a:sym typeface="Wingdings" panose="05000000000000000000" pitchFamily="2" charset="2"/>
              </a:rPr>
              <a:t>2</a:t>
            </a:r>
            <a:endParaRPr lang="en-CA" sz="2000" dirty="0">
              <a:sym typeface="Wingdings" panose="05000000000000000000" pitchFamily="2" charset="2"/>
            </a:endParaRPr>
          </a:p>
          <a:p>
            <a:pPr lvl="1"/>
            <a:r>
              <a:rPr lang="en-CA" sz="1700" b="1" dirty="0">
                <a:sym typeface="Wingdings" panose="05000000000000000000" pitchFamily="2" charset="2"/>
              </a:rPr>
              <a:t>The confirmation of certain characteristics </a:t>
            </a:r>
            <a:r>
              <a:rPr lang="en-CA" sz="1700" dirty="0">
                <a:sym typeface="Wingdings" panose="05000000000000000000" pitchFamily="2" charset="2"/>
              </a:rPr>
              <a:t>of an object, person, or organization typically through some sort of </a:t>
            </a:r>
            <a:r>
              <a:rPr lang="en-CA" sz="1700" b="1" dirty="0">
                <a:sym typeface="Wingdings" panose="05000000000000000000" pitchFamily="2" charset="2"/>
              </a:rPr>
              <a:t>external review</a:t>
            </a:r>
            <a:r>
              <a:rPr lang="en-CA" sz="1700" dirty="0">
                <a:sym typeface="Wingdings" panose="05000000000000000000" pitchFamily="2" charset="2"/>
              </a:rPr>
              <a:t>, assessment, or audit</a:t>
            </a:r>
          </a:p>
          <a:p>
            <a:pPr lvl="1"/>
            <a:r>
              <a:rPr lang="en-CA" sz="1700" dirty="0">
                <a:sym typeface="Wingdings" panose="05000000000000000000" pitchFamily="2" charset="2"/>
              </a:rPr>
              <a:t>Some standards organizations will have </a:t>
            </a:r>
            <a:r>
              <a:rPr lang="en-CA" sz="1700" b="1" dirty="0">
                <a:sym typeface="Wingdings" panose="05000000000000000000" pitchFamily="2" charset="2"/>
              </a:rPr>
              <a:t>Conformity Assessment Boards that create certification scheme</a:t>
            </a:r>
            <a:r>
              <a:rPr lang="en-CA" sz="1700" dirty="0">
                <a:sym typeface="Wingdings" panose="05000000000000000000" pitchFamily="2" charset="2"/>
              </a:rPr>
              <a:t>s for industries or national organizations to adopt</a:t>
            </a:r>
          </a:p>
          <a:p>
            <a:r>
              <a:rPr lang="en-CA" sz="2000" dirty="0" smtClean="0">
                <a:sym typeface="Wingdings" panose="05000000000000000000" pitchFamily="2" charset="2"/>
              </a:rPr>
              <a:t>Codes</a:t>
            </a:r>
            <a:r>
              <a:rPr lang="en-CA" sz="2000" baseline="30000" dirty="0" smtClean="0">
                <a:sym typeface="Wingdings" panose="05000000000000000000" pitchFamily="2" charset="2"/>
              </a:rPr>
              <a:t>3</a:t>
            </a:r>
            <a:r>
              <a:rPr lang="en-CA" sz="2000" dirty="0">
                <a:sym typeface="Wingdings" panose="05000000000000000000" pitchFamily="2" charset="2"/>
              </a:rPr>
              <a:t>:</a:t>
            </a:r>
            <a:endParaRPr lang="en-CA" sz="2000" baseline="30000" dirty="0">
              <a:sym typeface="Wingdings" panose="05000000000000000000" pitchFamily="2" charset="2"/>
            </a:endParaRPr>
          </a:p>
          <a:p>
            <a:pPr lvl="1"/>
            <a:r>
              <a:rPr lang="en-CA" sz="1700" dirty="0">
                <a:sym typeface="Wingdings" panose="05000000000000000000" pitchFamily="2" charset="2"/>
              </a:rPr>
              <a:t>A requirement adopted by a government body </a:t>
            </a:r>
            <a:r>
              <a:rPr lang="en-CA" sz="1700" dirty="0" smtClean="0">
                <a:sym typeface="Wingdings" panose="05000000000000000000" pitchFamily="2" charset="2"/>
              </a:rPr>
              <a:t>(</a:t>
            </a:r>
            <a:r>
              <a:rPr lang="en-CA" sz="1700" dirty="0" err="1" smtClean="0">
                <a:sym typeface="Wingdings" panose="05000000000000000000" pitchFamily="2" charset="2"/>
              </a:rPr>
              <a:t>e.g</a:t>
            </a:r>
            <a:r>
              <a:rPr lang="en-CA" sz="1700" dirty="0" smtClean="0">
                <a:sym typeface="Wingdings" panose="05000000000000000000" pitchFamily="2" charset="2"/>
              </a:rPr>
              <a:t> adopted standards to be followed)</a:t>
            </a:r>
            <a:endParaRPr lang="en-CA" sz="1700" dirty="0">
              <a:sym typeface="Wingdings" panose="05000000000000000000" pitchFamily="2" charset="2"/>
            </a:endParaRPr>
          </a:p>
          <a:p>
            <a:pPr lvl="1"/>
            <a:r>
              <a:rPr lang="en-CA" sz="1700" dirty="0">
                <a:sym typeface="Wingdings" panose="05000000000000000000" pitchFamily="2" charset="2"/>
              </a:rPr>
              <a:t>Have the force of law</a:t>
            </a:r>
          </a:p>
          <a:p>
            <a:r>
              <a:rPr lang="en-CA" sz="2000" dirty="0" smtClean="0">
                <a:sym typeface="Wingdings" panose="05000000000000000000" pitchFamily="2" charset="2"/>
              </a:rPr>
              <a:t>Regulations</a:t>
            </a:r>
            <a:r>
              <a:rPr lang="en-CA" sz="2000" baseline="30000" dirty="0" smtClean="0">
                <a:sym typeface="Wingdings" panose="05000000000000000000" pitchFamily="2" charset="2"/>
              </a:rPr>
              <a:t>4</a:t>
            </a:r>
            <a:r>
              <a:rPr lang="en-CA" sz="2000" dirty="0" smtClean="0">
                <a:sym typeface="Wingdings" panose="05000000000000000000" pitchFamily="2" charset="2"/>
              </a:rPr>
              <a:t>:  </a:t>
            </a:r>
            <a:r>
              <a:rPr lang="en-CA" sz="1700" dirty="0" smtClean="0">
                <a:sym typeface="Wingdings" panose="05000000000000000000" pitchFamily="2" charset="2"/>
              </a:rPr>
              <a:t>rules or statutory requirements (including adopted standards and codes) of a government body</a:t>
            </a:r>
            <a:endParaRPr lang="en-CA" sz="1700" dirty="0">
              <a:sym typeface="Wingdings" panose="05000000000000000000" pitchFamily="2" charset="2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52400" y="6477000"/>
            <a:ext cx="8305800" cy="685800"/>
          </a:xfrm>
        </p:spPr>
        <p:txBody>
          <a:bodyPr/>
          <a:lstStyle/>
          <a:p>
            <a:r>
              <a:rPr lang="en-CA" sz="1100" dirty="0" smtClean="0"/>
              <a:t>(1) https</a:t>
            </a:r>
            <a:r>
              <a:rPr lang="en-CA" sz="1100" dirty="0"/>
              <a:t>://</a:t>
            </a:r>
            <a:r>
              <a:rPr lang="en-CA" sz="1100" dirty="0" smtClean="0"/>
              <a:t>www.iso.org/certification.html   (2) </a:t>
            </a:r>
            <a:r>
              <a:rPr lang="en-CA" sz="1100" dirty="0"/>
              <a:t>https://</a:t>
            </a:r>
            <a:r>
              <a:rPr lang="en-CA" sz="1100" dirty="0" smtClean="0"/>
              <a:t>en.wikipedia.org/wiki/Certification   (3) ASME  (4) </a:t>
            </a:r>
            <a:r>
              <a:rPr lang="en-CA" sz="1100" dirty="0" err="1" smtClean="0"/>
              <a:t>Ostafichuk</a:t>
            </a:r>
            <a:r>
              <a:rPr lang="en-CA" sz="1100" dirty="0" smtClean="0"/>
              <a:t>, P. </a:t>
            </a:r>
            <a:r>
              <a:rPr lang="en-CA" sz="1100" dirty="0" err="1" smtClean="0"/>
              <a:t>Mech</a:t>
            </a:r>
            <a:r>
              <a:rPr lang="en-CA" sz="1100" dirty="0" smtClean="0"/>
              <a:t> 328</a:t>
            </a:r>
            <a:endParaRPr lang="en-CA" sz="1100" dirty="0"/>
          </a:p>
        </p:txBody>
      </p:sp>
    </p:spTree>
    <p:extLst>
      <p:ext uri="{BB962C8B-B14F-4D97-AF65-F5344CB8AC3E}">
        <p14:creationId xmlns:p14="http://schemas.microsoft.com/office/powerpoint/2010/main" val="3927814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Who’s Who in Canada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CA" sz="2400" dirty="0" smtClean="0"/>
              <a:t>Standards Council of Canada (SCC)</a:t>
            </a:r>
          </a:p>
          <a:p>
            <a:pPr lvl="1"/>
            <a:r>
              <a:rPr lang="en-CA" sz="2000" b="1" dirty="0" smtClean="0"/>
              <a:t>Crown Corporation </a:t>
            </a:r>
            <a:r>
              <a:rPr lang="en-CA" sz="2000" dirty="0" smtClean="0"/>
              <a:t>(est. 1970) to promote standardization in Canada</a:t>
            </a:r>
          </a:p>
          <a:p>
            <a:pPr lvl="1"/>
            <a:r>
              <a:rPr lang="en-CA" sz="2000" b="1" dirty="0" smtClean="0"/>
              <a:t>Leads development &amp; use of national and international standards </a:t>
            </a:r>
            <a:r>
              <a:rPr lang="en-CA" sz="2000" dirty="0" smtClean="0"/>
              <a:t>to enhance Canada’s competitiveness and well-being</a:t>
            </a:r>
          </a:p>
          <a:p>
            <a:pPr lvl="1"/>
            <a:r>
              <a:rPr lang="en-CA" sz="2000" dirty="0" smtClean="0"/>
              <a:t>Facilitates Canadian participation in ISO and IEC</a:t>
            </a:r>
          </a:p>
          <a:p>
            <a:pPr lvl="1"/>
            <a:r>
              <a:rPr lang="en-CA" sz="2000" dirty="0" smtClean="0"/>
              <a:t>Provides accreditation to certification organizations</a:t>
            </a:r>
          </a:p>
          <a:p>
            <a:pPr marL="366713" lvl="1" indent="0">
              <a:buNone/>
            </a:pPr>
            <a:endParaRPr lang="en-CA" sz="2000" dirty="0" smtClean="0"/>
          </a:p>
          <a:p>
            <a:pPr marL="366713" lvl="1" indent="0">
              <a:buNone/>
            </a:pPr>
            <a:endParaRPr lang="en-CA" sz="2000" dirty="0" smtClean="0"/>
          </a:p>
          <a:p>
            <a:r>
              <a:rPr lang="en-CA" sz="2400" dirty="0" smtClean="0"/>
              <a:t>Canadian Standards Association (CSA) (est. 1919)</a:t>
            </a:r>
          </a:p>
          <a:p>
            <a:pPr lvl="1"/>
            <a:r>
              <a:rPr lang="en-CA" sz="2000" dirty="0" smtClean="0"/>
              <a:t>Accredited by SCC as a </a:t>
            </a:r>
            <a:r>
              <a:rPr lang="en-CA" sz="2000" b="1" dirty="0" smtClean="0"/>
              <a:t>standards development and certification bo</a:t>
            </a:r>
            <a:r>
              <a:rPr lang="en-CA" sz="2000" dirty="0" smtClean="0"/>
              <a:t>dy</a:t>
            </a:r>
          </a:p>
          <a:p>
            <a:pPr lvl="1"/>
            <a:r>
              <a:rPr lang="en-CA" sz="2000" dirty="0" smtClean="0"/>
              <a:t>Provides certification and testing services</a:t>
            </a:r>
          </a:p>
          <a:p>
            <a:pPr lvl="1"/>
            <a:r>
              <a:rPr lang="en-CA" sz="2000" dirty="0" smtClean="0"/>
              <a:t>Can work with companies to certify products, guide development</a:t>
            </a:r>
          </a:p>
          <a:p>
            <a:pPr lvl="1"/>
            <a:r>
              <a:rPr lang="en-CA" sz="2000" dirty="0" smtClean="0"/>
              <a:t>Variety of certification types and processes</a:t>
            </a:r>
          </a:p>
          <a:p>
            <a:endParaRPr lang="en-CA" sz="24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23009" y="6192982"/>
            <a:ext cx="8305800" cy="685800"/>
          </a:xfrm>
        </p:spPr>
        <p:txBody>
          <a:bodyPr/>
          <a:lstStyle/>
          <a:p>
            <a:r>
              <a:rPr lang="en-CA" dirty="0"/>
              <a:t>https://</a:t>
            </a:r>
            <a:r>
              <a:rPr lang="en-CA" dirty="0" smtClean="0"/>
              <a:t>www.scc.ca/en/about-scc/history</a:t>
            </a:r>
            <a:r>
              <a:rPr lang="en-CA" dirty="0"/>
              <a:t/>
            </a:r>
            <a:br>
              <a:rPr lang="en-CA" dirty="0"/>
            </a:br>
            <a:r>
              <a:rPr lang="en-CA" dirty="0"/>
              <a:t>http://www.csagroup.org/service/certification/</a:t>
            </a:r>
            <a:r>
              <a:rPr lang="en-CA" dirty="0" smtClean="0"/>
              <a:t/>
            </a:r>
            <a:br>
              <a:rPr lang="en-CA" dirty="0" smtClean="0"/>
            </a:br>
            <a:endParaRPr lang="en-CA" dirty="0" smtClean="0"/>
          </a:p>
          <a:p>
            <a:endParaRPr lang="en-CA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3173772"/>
            <a:ext cx="2428603" cy="62648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0" y="5702444"/>
            <a:ext cx="1819275" cy="98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292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Similarly, in the USA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CA" sz="2400" dirty="0" smtClean="0"/>
              <a:t>American National Standards Institute (ANSI)</a:t>
            </a:r>
          </a:p>
          <a:p>
            <a:pPr lvl="1"/>
            <a:r>
              <a:rPr lang="en-CA" sz="2000" dirty="0" smtClean="0"/>
              <a:t>Founded in 1918 by five engineering societies and three government agencies</a:t>
            </a:r>
          </a:p>
          <a:p>
            <a:pPr lvl="1"/>
            <a:r>
              <a:rPr lang="en-CA" sz="2000" dirty="0" smtClean="0"/>
              <a:t>Private, non-profit membership organization supported by private and public sector organizations</a:t>
            </a:r>
          </a:p>
          <a:p>
            <a:pPr lvl="1"/>
            <a:r>
              <a:rPr lang="en-CA" sz="2000" dirty="0" smtClean="0"/>
              <a:t>The U.S. member of ISO and IEC</a:t>
            </a:r>
          </a:p>
          <a:p>
            <a:pPr lvl="1"/>
            <a:r>
              <a:rPr lang="en-CA" sz="2000" dirty="0" smtClean="0"/>
              <a:t>Only accreditor of US voluntary consensus standards-developing organizations</a:t>
            </a:r>
          </a:p>
          <a:p>
            <a:pPr lvl="1"/>
            <a:r>
              <a:rPr lang="en-CA" sz="2000" dirty="0" smtClean="0"/>
              <a:t>Has program for accrediting 3</a:t>
            </a:r>
            <a:r>
              <a:rPr lang="en-CA" sz="2000" baseline="30000" dirty="0" smtClean="0"/>
              <a:t>rd</a:t>
            </a:r>
            <a:r>
              <a:rPr lang="en-CA" sz="2000" dirty="0" smtClean="0"/>
              <a:t> party product certification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23009" y="6192982"/>
            <a:ext cx="8305800" cy="685800"/>
          </a:xfrm>
        </p:spPr>
        <p:txBody>
          <a:bodyPr/>
          <a:lstStyle/>
          <a:p>
            <a:r>
              <a:rPr lang="en-CA" dirty="0"/>
              <a:t>https://www.ansi.org/about_ansi/introduction/introduction?menuid=1</a:t>
            </a:r>
            <a:br>
              <a:rPr lang="en-CA" dirty="0"/>
            </a:br>
            <a:r>
              <a:rPr lang="en-CA" dirty="0" smtClean="0"/>
              <a:t/>
            </a:r>
            <a:br>
              <a:rPr lang="en-CA" dirty="0" smtClean="0"/>
            </a:br>
            <a:endParaRPr lang="en-CA" dirty="0" smtClean="0"/>
          </a:p>
          <a:p>
            <a:endParaRPr lang="en-CA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5484" y="4245084"/>
            <a:ext cx="6800850" cy="1947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220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Regulatory Agencies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CA" sz="2400" dirty="0" smtClean="0"/>
              <a:t>Use codes and standards to set minimum performance limits</a:t>
            </a:r>
          </a:p>
          <a:p>
            <a:r>
              <a:rPr lang="en-CA" sz="2400" dirty="0" smtClean="0"/>
              <a:t>May require adherence by law</a:t>
            </a:r>
          </a:p>
          <a:p>
            <a:r>
              <a:rPr lang="en-CA" sz="2400" dirty="0" smtClean="0"/>
              <a:t>Typically reference existing standards</a:t>
            </a:r>
          </a:p>
          <a:p>
            <a:r>
              <a:rPr lang="en-CA" sz="2400" dirty="0" smtClean="0"/>
              <a:t>May use 3</a:t>
            </a:r>
            <a:r>
              <a:rPr lang="en-CA" sz="2400" baseline="30000" dirty="0" smtClean="0"/>
              <a:t>rd</a:t>
            </a:r>
            <a:r>
              <a:rPr lang="en-CA" sz="2400" dirty="0" smtClean="0"/>
              <a:t> party for testing and approvals</a:t>
            </a:r>
          </a:p>
          <a:p>
            <a:r>
              <a:rPr lang="en-CA" sz="2400" dirty="0" smtClean="0"/>
              <a:t>May be responsible for investigation, inspection, and enforcement</a:t>
            </a:r>
            <a:endParaRPr lang="en-CA" sz="24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81000" y="6536703"/>
            <a:ext cx="8305800" cy="304800"/>
          </a:xfrm>
        </p:spPr>
        <p:txBody>
          <a:bodyPr/>
          <a:lstStyle/>
          <a:p>
            <a:r>
              <a:rPr lang="en-CA" sz="1050" dirty="0" err="1"/>
              <a:t>Ostafichuk</a:t>
            </a:r>
            <a:r>
              <a:rPr lang="en-CA" sz="1050" dirty="0"/>
              <a:t>, P. </a:t>
            </a:r>
            <a:r>
              <a:rPr lang="en-CA" sz="1050" dirty="0" err="1"/>
              <a:t>Mech</a:t>
            </a:r>
            <a:r>
              <a:rPr lang="en-CA" sz="1050" dirty="0"/>
              <a:t> </a:t>
            </a:r>
            <a:r>
              <a:rPr lang="en-CA" sz="1050" dirty="0" smtClean="0"/>
              <a:t>328</a:t>
            </a:r>
            <a:endParaRPr lang="en-CA" sz="105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0" y="3249891"/>
            <a:ext cx="4780409" cy="3286812"/>
          </a:xfrm>
          <a:prstGeom prst="rect">
            <a:avLst/>
          </a:prstGeom>
        </p:spPr>
      </p:pic>
      <p:sp>
        <p:nvSpPr>
          <p:cNvPr id="6" name="Text Placeholder 3"/>
          <p:cNvSpPr txBox="1">
            <a:spLocks/>
          </p:cNvSpPr>
          <p:nvPr/>
        </p:nvSpPr>
        <p:spPr bwMode="auto">
          <a:xfrm>
            <a:off x="3886200" y="6563412"/>
            <a:ext cx="54864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ts val="7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itchFamily="2" charset="2"/>
              <a:buNone/>
              <a:defRPr sz="1200" i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639763" indent="-273050" algn="l" rtl="0" eaLnBrk="0" fontAlgn="base" hangingPunct="0">
              <a:spcBef>
                <a:spcPts val="55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 2" pitchFamily="18" charset="2"/>
              <a:buChar char=""/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"/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indent="-228600" algn="l" rt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9BBB59"/>
              </a:buClr>
              <a:buSzPct val="75000"/>
              <a:buFont typeface="Wingdings" pitchFamily="2" charset="2"/>
              <a:buChar char=""/>
              <a:defRPr sz="18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indent="-228600" algn="l" rt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8064A2"/>
              </a:buClr>
              <a:buSzPct val="65000"/>
              <a:buFont typeface="Wingdings" pitchFamily="2" charset="2"/>
              <a:buChar char=""/>
              <a:defRPr sz="18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1050" dirty="0"/>
              <a:t>https://vancouver.ca/home-property-development/building-and-renovating.aspx</a:t>
            </a:r>
          </a:p>
        </p:txBody>
      </p:sp>
    </p:spTree>
    <p:extLst>
      <p:ext uri="{BB962C8B-B14F-4D97-AF65-F5344CB8AC3E}">
        <p14:creationId xmlns:p14="http://schemas.microsoft.com/office/powerpoint/2010/main" val="3519987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Regulatory Agencies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CA" sz="2400" dirty="0" smtClean="0"/>
              <a:t>Excerpt from B.C. Reg. 104/2004:  Power Engineers, Boiler, Pressure Vessel and Refrigeration Safety Regulation:</a:t>
            </a:r>
            <a:endParaRPr lang="en-CA" sz="24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81000" y="6497744"/>
            <a:ext cx="8305800" cy="307898"/>
          </a:xfrm>
        </p:spPr>
        <p:txBody>
          <a:bodyPr/>
          <a:lstStyle/>
          <a:p>
            <a:r>
              <a:rPr lang="en-CA" dirty="0" err="1"/>
              <a:t>Ostafichuk</a:t>
            </a:r>
            <a:r>
              <a:rPr lang="en-CA" dirty="0"/>
              <a:t>, P. </a:t>
            </a:r>
            <a:r>
              <a:rPr lang="en-CA" dirty="0" err="1"/>
              <a:t>Mech</a:t>
            </a:r>
            <a:r>
              <a:rPr lang="en-CA" dirty="0"/>
              <a:t> </a:t>
            </a:r>
            <a:r>
              <a:rPr lang="en-CA" dirty="0" smtClean="0"/>
              <a:t>328</a:t>
            </a:r>
            <a:endParaRPr lang="en-CA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1787632"/>
            <a:ext cx="6934198" cy="3836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168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Progress Update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09600" y="914400"/>
            <a:ext cx="8305800" cy="5791200"/>
          </a:xfrm>
        </p:spPr>
        <p:txBody>
          <a:bodyPr/>
          <a:lstStyle/>
          <a:p>
            <a:r>
              <a:rPr lang="en-CA" sz="2800" strike="sngStrike" dirty="0" smtClean="0">
                <a:solidFill>
                  <a:schemeClr val="bg1">
                    <a:lumMod val="65000"/>
                  </a:schemeClr>
                </a:solidFill>
              </a:rPr>
              <a:t>Why and from where?</a:t>
            </a:r>
          </a:p>
          <a:p>
            <a:r>
              <a:rPr lang="en-CA" sz="2800" strike="sngStrike" dirty="0" smtClean="0">
                <a:solidFill>
                  <a:schemeClr val="bg1">
                    <a:lumMod val="65000"/>
                  </a:schemeClr>
                </a:solidFill>
              </a:rPr>
              <a:t>Standards / Certification / Codes / Regulations</a:t>
            </a:r>
          </a:p>
          <a:p>
            <a:r>
              <a:rPr lang="en-CA" sz="2800" strike="sngStrike" dirty="0" smtClean="0">
                <a:solidFill>
                  <a:schemeClr val="bg1">
                    <a:lumMod val="65000"/>
                  </a:schemeClr>
                </a:solidFill>
              </a:rPr>
              <a:t>Who’s who in North America</a:t>
            </a:r>
          </a:p>
          <a:p>
            <a:r>
              <a:rPr lang="en-CA" sz="2800" dirty="0" smtClean="0"/>
              <a:t>Example standards organizations</a:t>
            </a:r>
          </a:p>
          <a:p>
            <a:r>
              <a:rPr lang="en-CA" sz="2800" dirty="0" smtClean="0"/>
              <a:t>Benefits of standards</a:t>
            </a:r>
          </a:p>
          <a:p>
            <a:r>
              <a:rPr lang="en-CA" sz="2800" dirty="0" smtClean="0"/>
              <a:t>Challenges to be aware of</a:t>
            </a:r>
          </a:p>
          <a:p>
            <a:r>
              <a:rPr lang="en-CA" sz="2800" dirty="0" smtClean="0"/>
              <a:t>How can we use them</a:t>
            </a:r>
          </a:p>
          <a:p>
            <a:r>
              <a:rPr lang="en-CA" sz="2800" dirty="0" smtClean="0"/>
              <a:t>Summary</a:t>
            </a:r>
          </a:p>
          <a:p>
            <a:r>
              <a:rPr lang="en-CA" sz="2800" dirty="0" smtClean="0"/>
              <a:t>How does this help me over the next 6 weeks?</a:t>
            </a:r>
          </a:p>
          <a:p>
            <a:pPr marL="0" indent="0">
              <a:buNone/>
            </a:pPr>
            <a:endParaRPr lang="en-CA" sz="2800" dirty="0" smtClean="0"/>
          </a:p>
          <a:p>
            <a:endParaRPr lang="en-CA" sz="2800" dirty="0"/>
          </a:p>
        </p:txBody>
      </p:sp>
    </p:spTree>
    <p:extLst>
      <p:ext uri="{BB962C8B-B14F-4D97-AF65-F5344CB8AC3E}">
        <p14:creationId xmlns:p14="http://schemas.microsoft.com/office/powerpoint/2010/main" val="2152391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Example Standards Organizations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52400" y="914400"/>
            <a:ext cx="8305800" cy="6248400"/>
          </a:xfrm>
        </p:spPr>
        <p:txBody>
          <a:bodyPr/>
          <a:lstStyle/>
          <a:p>
            <a:pPr marL="457200" indent="-457200">
              <a:lnSpc>
                <a:spcPts val="1800"/>
              </a:lnSpc>
              <a:buFont typeface="+mj-lt"/>
              <a:buAutoNum type="arabicPeriod"/>
            </a:pPr>
            <a:r>
              <a:rPr lang="en-CA" sz="1800" b="1" dirty="0"/>
              <a:t>IEC (International </a:t>
            </a:r>
            <a:r>
              <a:rPr lang="en-CA" sz="1800" b="1" dirty="0" err="1"/>
              <a:t>Electrotechnical</a:t>
            </a:r>
            <a:r>
              <a:rPr lang="en-CA" sz="1800" b="1" dirty="0"/>
              <a:t> Commission)</a:t>
            </a:r>
          </a:p>
          <a:p>
            <a:pPr marL="457200" indent="-457200">
              <a:lnSpc>
                <a:spcPts val="1800"/>
              </a:lnSpc>
              <a:buFont typeface="+mj-lt"/>
              <a:buAutoNum type="arabicPeriod"/>
            </a:pPr>
            <a:r>
              <a:rPr lang="en-CA" sz="1800" b="1" dirty="0" smtClean="0"/>
              <a:t>ISO </a:t>
            </a:r>
            <a:r>
              <a:rPr lang="en-CA" sz="1800" b="1" dirty="0"/>
              <a:t>(International Organization for Standardization)</a:t>
            </a:r>
          </a:p>
          <a:p>
            <a:pPr marL="457200" indent="-457200">
              <a:lnSpc>
                <a:spcPts val="1800"/>
              </a:lnSpc>
              <a:buFont typeface="+mj-lt"/>
              <a:buAutoNum type="arabicPeriod"/>
            </a:pPr>
            <a:r>
              <a:rPr lang="en-CA" sz="1800" dirty="0" smtClean="0"/>
              <a:t>ASTM </a:t>
            </a:r>
            <a:r>
              <a:rPr lang="en-CA" sz="1800" dirty="0"/>
              <a:t>(American Society for Testing Materials</a:t>
            </a:r>
            <a:r>
              <a:rPr lang="en-CA" sz="1800" dirty="0" smtClean="0"/>
              <a:t>)</a:t>
            </a:r>
          </a:p>
          <a:p>
            <a:pPr marL="457200" indent="-457200">
              <a:lnSpc>
                <a:spcPts val="1800"/>
              </a:lnSpc>
              <a:buFont typeface="+mj-lt"/>
              <a:buAutoNum type="arabicPeriod"/>
            </a:pPr>
            <a:r>
              <a:rPr lang="en-CA" sz="1800" dirty="0" smtClean="0"/>
              <a:t>CSA (Canadian Standards Association)</a:t>
            </a:r>
            <a:endParaRPr lang="en-CA" sz="1800" dirty="0"/>
          </a:p>
          <a:p>
            <a:pPr marL="457200" indent="-457200">
              <a:lnSpc>
                <a:spcPts val="1800"/>
              </a:lnSpc>
              <a:buFont typeface="+mj-lt"/>
              <a:buAutoNum type="arabicPeriod"/>
            </a:pPr>
            <a:r>
              <a:rPr lang="en-CA" sz="1800" dirty="0"/>
              <a:t>DIN (transl. German Institute for Standardisation)</a:t>
            </a:r>
          </a:p>
          <a:p>
            <a:pPr marL="457200" indent="-457200">
              <a:lnSpc>
                <a:spcPts val="1800"/>
              </a:lnSpc>
              <a:buFont typeface="+mj-lt"/>
              <a:buAutoNum type="arabicPeriod"/>
            </a:pPr>
            <a:r>
              <a:rPr lang="en-CA" sz="1800" dirty="0"/>
              <a:t>NEMA (National Electrical Manufacturers Association)</a:t>
            </a:r>
          </a:p>
          <a:p>
            <a:pPr marL="457200" indent="-457200">
              <a:lnSpc>
                <a:spcPts val="1800"/>
              </a:lnSpc>
              <a:buFont typeface="+mj-lt"/>
              <a:buAutoNum type="arabicPeriod"/>
            </a:pPr>
            <a:r>
              <a:rPr lang="en-CA" sz="1800" b="1" dirty="0" smtClean="0"/>
              <a:t>MIL–STD </a:t>
            </a:r>
            <a:r>
              <a:rPr lang="en-CA" sz="1800" b="1" dirty="0"/>
              <a:t>(US Military Standard</a:t>
            </a:r>
            <a:r>
              <a:rPr lang="en-CA" sz="1800" b="1" dirty="0" smtClean="0"/>
              <a:t>)</a:t>
            </a:r>
          </a:p>
          <a:p>
            <a:pPr marL="457200" indent="-457200">
              <a:lnSpc>
                <a:spcPts val="1800"/>
              </a:lnSpc>
              <a:buFont typeface="+mj-lt"/>
              <a:buAutoNum type="arabicPeriod"/>
            </a:pPr>
            <a:r>
              <a:rPr lang="en-CA" sz="1800" dirty="0" smtClean="0"/>
              <a:t>JETEC (Joint Electron Tube Engineering Council)</a:t>
            </a:r>
          </a:p>
          <a:p>
            <a:pPr marL="457200" indent="-457200">
              <a:lnSpc>
                <a:spcPts val="1800"/>
              </a:lnSpc>
              <a:buFont typeface="+mj-lt"/>
              <a:buAutoNum type="arabicPeriod"/>
            </a:pPr>
            <a:r>
              <a:rPr lang="en-CA" sz="1800" dirty="0" smtClean="0"/>
              <a:t>ASME (American Society of Mechanical Engineers)</a:t>
            </a:r>
            <a:endParaRPr lang="en-CA" sz="1800" dirty="0"/>
          </a:p>
          <a:p>
            <a:pPr marL="457200" indent="-457200">
              <a:lnSpc>
                <a:spcPts val="1800"/>
              </a:lnSpc>
              <a:buFont typeface="+mj-lt"/>
              <a:buAutoNum type="arabicPeriod"/>
            </a:pPr>
            <a:r>
              <a:rPr lang="en-CA" sz="1800" dirty="0"/>
              <a:t>CTA (Consumer Technology Association)</a:t>
            </a:r>
          </a:p>
          <a:p>
            <a:pPr marL="457200" indent="-457200">
              <a:lnSpc>
                <a:spcPts val="1800"/>
              </a:lnSpc>
              <a:buFont typeface="+mj-lt"/>
              <a:buAutoNum type="arabicPeriod"/>
            </a:pPr>
            <a:r>
              <a:rPr lang="en-CA" sz="1800" dirty="0" smtClean="0"/>
              <a:t>BSI (British Standard Institution)</a:t>
            </a:r>
          </a:p>
          <a:p>
            <a:pPr marL="457200" indent="-457200">
              <a:lnSpc>
                <a:spcPts val="1800"/>
              </a:lnSpc>
              <a:buFont typeface="+mj-lt"/>
              <a:buAutoNum type="arabicPeriod"/>
            </a:pPr>
            <a:r>
              <a:rPr lang="en-CA" sz="1800" dirty="0" smtClean="0"/>
              <a:t>API (American Petroleum Institute)</a:t>
            </a:r>
          </a:p>
          <a:p>
            <a:pPr marL="457200" indent="-457200">
              <a:lnSpc>
                <a:spcPts val="1800"/>
              </a:lnSpc>
              <a:buFont typeface="+mj-lt"/>
              <a:buAutoNum type="arabicPeriod"/>
            </a:pPr>
            <a:r>
              <a:rPr lang="en-CA" sz="1800" dirty="0" smtClean="0"/>
              <a:t>AFNOR (transl. French Association for Standardization)</a:t>
            </a:r>
          </a:p>
          <a:p>
            <a:pPr marL="457200" indent="-457200">
              <a:lnSpc>
                <a:spcPts val="1800"/>
              </a:lnSpc>
              <a:buFont typeface="+mj-lt"/>
              <a:buAutoNum type="arabicPeriod"/>
            </a:pPr>
            <a:r>
              <a:rPr lang="en-CA" sz="1800" dirty="0" smtClean="0"/>
              <a:t>SAE (Society of Automotive Engineers</a:t>
            </a:r>
          </a:p>
          <a:p>
            <a:pPr marL="457200" indent="-457200">
              <a:lnSpc>
                <a:spcPts val="1800"/>
              </a:lnSpc>
              <a:buFont typeface="+mj-lt"/>
              <a:buAutoNum type="arabicPeriod"/>
            </a:pPr>
            <a:r>
              <a:rPr lang="en-CA" sz="1800" dirty="0" smtClean="0"/>
              <a:t>AISC (American Institute of Steel Construction)</a:t>
            </a:r>
          </a:p>
          <a:p>
            <a:pPr marL="457200" indent="-457200">
              <a:lnSpc>
                <a:spcPts val="1800"/>
              </a:lnSpc>
              <a:buFont typeface="+mj-lt"/>
              <a:buAutoNum type="arabicPeriod"/>
            </a:pPr>
            <a:r>
              <a:rPr lang="en-CA" sz="1800" dirty="0" smtClean="0"/>
              <a:t>IEEE (Institute of Electrical and Electronics Engineers)</a:t>
            </a:r>
          </a:p>
          <a:p>
            <a:pPr marL="457200" indent="-457200">
              <a:lnSpc>
                <a:spcPts val="1800"/>
              </a:lnSpc>
              <a:buFont typeface="+mj-lt"/>
              <a:buAutoNum type="arabicPeriod"/>
            </a:pPr>
            <a:r>
              <a:rPr lang="en-CA" sz="1800" b="1" dirty="0" smtClean="0"/>
              <a:t>Bureau Veritas (Certification agency based in France)</a:t>
            </a:r>
          </a:p>
          <a:p>
            <a:pPr marL="457200" indent="-457200">
              <a:lnSpc>
                <a:spcPts val="1800"/>
              </a:lnSpc>
              <a:buFont typeface="+mj-lt"/>
              <a:buAutoNum type="arabicPeriod"/>
            </a:pPr>
            <a:r>
              <a:rPr lang="en-CA" sz="1800" b="1" dirty="0" smtClean="0"/>
              <a:t>DNV GL (Registrar and classification society based in Norway)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5875575" y="2892612"/>
            <a:ext cx="3192227" cy="3543065"/>
            <a:chOff x="5867399" y="857681"/>
            <a:chExt cx="3192227" cy="3543065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67399" y="1129579"/>
              <a:ext cx="3163947" cy="3024946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6926024" y="4154525"/>
              <a:ext cx="213360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CA" sz="1000" i="1" dirty="0"/>
                <a:t>http://www.dincalculator.com/#/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867399" y="857681"/>
              <a:ext cx="31639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400" b="1" dirty="0" smtClean="0"/>
                <a:t>DIN Settings Table</a:t>
              </a:r>
              <a:endParaRPr lang="en-CA" sz="1400" b="1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5791200" y="914400"/>
            <a:ext cx="3763727" cy="1825812"/>
            <a:chOff x="5811071" y="4516336"/>
            <a:chExt cx="3763727" cy="1825812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11071" y="4516336"/>
              <a:ext cx="3276602" cy="1403174"/>
            </a:xfrm>
            <a:prstGeom prst="rect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</p:pic>
        <p:sp>
          <p:nvSpPr>
            <p:cNvPr id="8" name="TextBox 7"/>
            <p:cNvSpPr txBox="1"/>
            <p:nvPr/>
          </p:nvSpPr>
          <p:spPr>
            <a:xfrm>
              <a:off x="6410851" y="5942038"/>
              <a:ext cx="316394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000" i="1" dirty="0"/>
                <a:t>https://rules.dnvgl.com/docs/pdf/DNVGL/RU-UWT/2015-12/DNVGL-RU-UWT-Pt5Ch7.pdf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98906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Some Example Standards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85800" y="790575"/>
            <a:ext cx="8305800" cy="5181600"/>
          </a:xfrm>
        </p:spPr>
        <p:txBody>
          <a:bodyPr/>
          <a:lstStyle/>
          <a:p>
            <a:pPr marL="0" indent="0">
              <a:buNone/>
            </a:pPr>
            <a:r>
              <a:rPr lang="en-CA" sz="2000" dirty="0"/>
              <a:t>Common types of </a:t>
            </a:r>
            <a:r>
              <a:rPr lang="en-CA" sz="2000" dirty="0" smtClean="0"/>
              <a:t>standards</a:t>
            </a:r>
            <a:r>
              <a:rPr lang="en-CA" sz="1600" baseline="30000" dirty="0" smtClean="0"/>
              <a:t>1</a:t>
            </a:r>
            <a:endParaRPr lang="en-CA" sz="1600" baseline="30000" dirty="0"/>
          </a:p>
          <a:p>
            <a:pPr lvl="1"/>
            <a:r>
              <a:rPr lang="en-CA" sz="1800" dirty="0"/>
              <a:t>Classification systems: systematic arrangement or division</a:t>
            </a:r>
          </a:p>
          <a:p>
            <a:pPr lvl="1"/>
            <a:r>
              <a:rPr lang="en-CA" sz="1800" dirty="0"/>
              <a:t>Specifications: set of requirements</a:t>
            </a:r>
          </a:p>
          <a:p>
            <a:pPr lvl="1"/>
            <a:r>
              <a:rPr lang="en-CA" sz="1800" dirty="0"/>
              <a:t>Terminology:  definitions</a:t>
            </a:r>
          </a:p>
          <a:p>
            <a:pPr lvl="1"/>
            <a:r>
              <a:rPr lang="en-CA" sz="1800" dirty="0"/>
              <a:t>Test method:  definitive procedure to produce a test result</a:t>
            </a:r>
          </a:p>
          <a:p>
            <a:pPr lvl="1"/>
            <a:r>
              <a:rPr lang="en-CA" sz="1800" dirty="0"/>
              <a:t>Practice:  definitive instructions </a:t>
            </a:r>
          </a:p>
          <a:p>
            <a:pPr lvl="1"/>
            <a:r>
              <a:rPr lang="en-CA" sz="1800" dirty="0"/>
              <a:t>Guide:  informational description but does not recommend a course of action</a:t>
            </a:r>
          </a:p>
          <a:p>
            <a:pPr marL="0" indent="0">
              <a:buNone/>
            </a:pPr>
            <a:r>
              <a:rPr lang="en-CA" sz="2000" dirty="0"/>
              <a:t/>
            </a:r>
            <a:br>
              <a:rPr lang="en-CA" sz="2000" dirty="0"/>
            </a:br>
            <a:r>
              <a:rPr lang="en-CA" sz="2000" dirty="0" smtClean="0"/>
              <a:t>Examples:</a:t>
            </a:r>
          </a:p>
          <a:p>
            <a:pPr lvl="1"/>
            <a:r>
              <a:rPr lang="en-CA" sz="1700" dirty="0" smtClean="0"/>
              <a:t>CSA CAN3-B78.1-M83 (R2002): Technical drawing standard</a:t>
            </a:r>
          </a:p>
          <a:p>
            <a:pPr lvl="1"/>
            <a:r>
              <a:rPr lang="en-CA" sz="1700" dirty="0" smtClean="0"/>
              <a:t>ISO 9000:  Process quality management and control </a:t>
            </a:r>
          </a:p>
          <a:p>
            <a:pPr lvl="1"/>
            <a:r>
              <a:rPr lang="en-CA" sz="1700" dirty="0" smtClean="0"/>
              <a:t>ISO 14000</a:t>
            </a:r>
            <a:r>
              <a:rPr lang="en-CA" sz="1300" baseline="30000" dirty="0" smtClean="0"/>
              <a:t>2</a:t>
            </a:r>
            <a:r>
              <a:rPr lang="en-CA" sz="1700" dirty="0" smtClean="0"/>
              <a:t>:  Tools for organizations to manage their environmental responsibilities (processes, lifecycle analysis, etc.)</a:t>
            </a:r>
          </a:p>
          <a:p>
            <a:pPr lvl="1"/>
            <a:r>
              <a:rPr lang="en-CA" sz="1800" dirty="0"/>
              <a:t>IEEE </a:t>
            </a:r>
            <a:r>
              <a:rPr lang="en-CA" sz="1800" dirty="0" smtClean="0"/>
              <a:t>N42.44-2008</a:t>
            </a:r>
            <a:r>
              <a:rPr lang="en-CA" sz="1700" dirty="0" smtClean="0"/>
              <a:t>:  Cabinet X-ray imaging performance implemented post 9/11</a:t>
            </a:r>
            <a:r>
              <a:rPr lang="en-CA" sz="1700" baseline="30000" dirty="0" smtClean="0"/>
              <a:t>3</a:t>
            </a:r>
            <a:endParaRPr lang="en-CA" sz="1700" dirty="0" smtClean="0"/>
          </a:p>
          <a:p>
            <a:pPr lvl="1"/>
            <a:r>
              <a:rPr lang="en-CA" sz="1700" dirty="0" smtClean="0"/>
              <a:t>Government of Canada – Recognized Standards for </a:t>
            </a:r>
            <a:r>
              <a:rPr lang="en-CA" sz="1700" dirty="0"/>
              <a:t>Medical </a:t>
            </a:r>
            <a:r>
              <a:rPr lang="en-CA" sz="1700" dirty="0" smtClean="0"/>
              <a:t>Devices</a:t>
            </a:r>
            <a:br>
              <a:rPr lang="en-CA" sz="1700" dirty="0" smtClean="0"/>
            </a:br>
            <a:r>
              <a:rPr lang="en-CA" sz="1000" dirty="0" smtClean="0"/>
              <a:t>https://www.canada.ca/en/health-canada/services/drugs-health-products/medical-devices/standards/list-recognized-standards-medical-devices-draft-guidance.html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52400" y="6248400"/>
            <a:ext cx="8305800" cy="533400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CA" sz="1100" dirty="0"/>
              <a:t>1 Adapted from ASTM International / Definitions and Sample Standards</a:t>
            </a:r>
          </a:p>
          <a:p>
            <a:pPr>
              <a:spcBef>
                <a:spcPts val="0"/>
              </a:spcBef>
            </a:pPr>
            <a:r>
              <a:rPr lang="en-CA" sz="1100" dirty="0" smtClean="0"/>
              <a:t>2 </a:t>
            </a:r>
            <a:r>
              <a:rPr lang="en-CA" sz="1100" dirty="0"/>
              <a:t>https://</a:t>
            </a:r>
            <a:r>
              <a:rPr lang="en-CA" sz="1100" dirty="0" smtClean="0"/>
              <a:t>www.iso.org/iso-14001-environmental-management.html</a:t>
            </a:r>
            <a:r>
              <a:rPr lang="en-CA" sz="1100" dirty="0"/>
              <a:t/>
            </a:r>
            <a:br>
              <a:rPr lang="en-CA" sz="1100" dirty="0"/>
            </a:br>
            <a:r>
              <a:rPr lang="en-CA" sz="1100" dirty="0"/>
              <a:t>3 https://standardsboostbusiness.org/case-innovation.aspx</a:t>
            </a:r>
            <a:endParaRPr lang="en-CA" sz="1100" dirty="0" smtClean="0"/>
          </a:p>
          <a:p>
            <a:endParaRPr lang="en-CA" sz="1100" dirty="0"/>
          </a:p>
        </p:txBody>
      </p:sp>
    </p:spTree>
    <p:extLst>
      <p:ext uri="{BB962C8B-B14F-4D97-AF65-F5344CB8AC3E}">
        <p14:creationId xmlns:p14="http://schemas.microsoft.com/office/powerpoint/2010/main" val="4233029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Benefits of Standards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CA" sz="2800" dirty="0" smtClean="0"/>
              <a:t>So, why all this effort again?</a:t>
            </a:r>
          </a:p>
          <a:p>
            <a:pPr lvl="1"/>
            <a:r>
              <a:rPr lang="en-CA" sz="2200" b="1" dirty="0" smtClean="0"/>
              <a:t>Improve safety </a:t>
            </a:r>
            <a:r>
              <a:rPr lang="en-CA" sz="2200" dirty="0" smtClean="0"/>
              <a:t>based</a:t>
            </a:r>
            <a:r>
              <a:rPr lang="en-CA" sz="2200" b="1" dirty="0" smtClean="0"/>
              <a:t> </a:t>
            </a:r>
            <a:r>
              <a:rPr lang="en-CA" sz="2200" dirty="0" smtClean="0"/>
              <a:t>on recognized process and component requirements</a:t>
            </a:r>
          </a:p>
          <a:p>
            <a:pPr lvl="1"/>
            <a:r>
              <a:rPr lang="en-CA" sz="2200" b="1" dirty="0" smtClean="0"/>
              <a:t>Reduce risks </a:t>
            </a:r>
            <a:r>
              <a:rPr lang="en-CA" sz="2200" dirty="0" smtClean="0"/>
              <a:t>around time/cost/performance for financing and insurance</a:t>
            </a:r>
          </a:p>
          <a:p>
            <a:pPr lvl="1"/>
            <a:r>
              <a:rPr lang="en-CA" sz="2200" dirty="0" smtClean="0"/>
              <a:t>Save money and time with </a:t>
            </a:r>
            <a:r>
              <a:rPr lang="en-CA" sz="2200" b="1" dirty="0" smtClean="0"/>
              <a:t>interchangeability, uniformity, improved quality</a:t>
            </a:r>
            <a:r>
              <a:rPr lang="en-CA" sz="2200" dirty="0" smtClean="0"/>
              <a:t> and “not reinventing the wheel”</a:t>
            </a:r>
          </a:p>
          <a:p>
            <a:pPr lvl="1"/>
            <a:r>
              <a:rPr lang="en-CA" sz="2200" b="1" dirty="0" smtClean="0"/>
              <a:t>Identify issues </a:t>
            </a:r>
            <a:r>
              <a:rPr lang="en-CA" sz="2200" dirty="0" smtClean="0"/>
              <a:t>that might not have been considered otherwise</a:t>
            </a:r>
          </a:p>
          <a:p>
            <a:pPr lvl="1"/>
            <a:r>
              <a:rPr lang="en-CA" sz="2200" b="1" dirty="0" smtClean="0"/>
              <a:t>Access larger markets </a:t>
            </a:r>
            <a:r>
              <a:rPr lang="en-CA" sz="2200" dirty="0" smtClean="0"/>
              <a:t>to due internationally accepted rules and guidelines</a:t>
            </a:r>
          </a:p>
          <a:p>
            <a:pPr lvl="1"/>
            <a:r>
              <a:rPr lang="en-CA" sz="2200" b="1" dirty="0" smtClean="0"/>
              <a:t>Enhanced communication </a:t>
            </a:r>
            <a:r>
              <a:rPr lang="en-CA" sz="2200" dirty="0" smtClean="0"/>
              <a:t>due to standardized terms and communication methods</a:t>
            </a:r>
          </a:p>
          <a:p>
            <a:pPr lvl="1"/>
            <a:r>
              <a:rPr lang="en-CA" sz="2200" dirty="0" smtClean="0"/>
              <a:t>Easier to </a:t>
            </a:r>
            <a:r>
              <a:rPr lang="en-CA" sz="2200" b="1" dirty="0" smtClean="0"/>
              <a:t>evaluate and benchmark </a:t>
            </a:r>
            <a:r>
              <a:rPr lang="en-CA" sz="2200" dirty="0" smtClean="0"/>
              <a:t>based on existing values and processes</a:t>
            </a:r>
          </a:p>
          <a:p>
            <a:pPr lvl="1"/>
            <a:endParaRPr lang="en-CA" sz="2000" dirty="0" smtClean="0"/>
          </a:p>
          <a:p>
            <a:pPr lvl="1"/>
            <a:endParaRPr lang="en-CA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04800" y="6515100"/>
            <a:ext cx="8305800" cy="342900"/>
          </a:xfrm>
        </p:spPr>
        <p:txBody>
          <a:bodyPr/>
          <a:lstStyle/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521975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Introduction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09600" y="914400"/>
            <a:ext cx="8305800" cy="4038600"/>
          </a:xfrm>
        </p:spPr>
        <p:txBody>
          <a:bodyPr/>
          <a:lstStyle/>
          <a:p>
            <a:r>
              <a:rPr lang="en-CA" sz="2400" dirty="0" smtClean="0"/>
              <a:t>UBC mechanical engineering graduate </a:t>
            </a:r>
            <a:r>
              <a:rPr lang="en-CA" sz="2400" dirty="0" err="1" smtClean="0"/>
              <a:t>BASc</a:t>
            </a:r>
            <a:r>
              <a:rPr lang="en-CA" sz="2400" dirty="0" smtClean="0"/>
              <a:t>. (2005) and </a:t>
            </a:r>
            <a:r>
              <a:rPr lang="en-CA" sz="2400" dirty="0" err="1" smtClean="0"/>
              <a:t>MASc.</a:t>
            </a:r>
            <a:r>
              <a:rPr lang="en-CA" sz="2400" dirty="0" smtClean="0"/>
              <a:t> (2008) </a:t>
            </a:r>
          </a:p>
          <a:p>
            <a:r>
              <a:rPr lang="en-CA" sz="2400" dirty="0" smtClean="0"/>
              <a:t>Director of Operations, Mavi Innovations since 2008</a:t>
            </a:r>
          </a:p>
          <a:p>
            <a:r>
              <a:rPr lang="en-CA" sz="2400" dirty="0" smtClean="0"/>
              <a:t>Standards Participation:</a:t>
            </a:r>
          </a:p>
          <a:p>
            <a:pPr lvl="1"/>
            <a:r>
              <a:rPr lang="en-CA" sz="2000" dirty="0" smtClean="0"/>
              <a:t>National committee member for IEC TC 114 (Marine Energy Standards) since 2008</a:t>
            </a:r>
          </a:p>
          <a:p>
            <a:pPr lvl="1"/>
            <a:r>
              <a:rPr lang="en-CA" sz="2000" dirty="0" smtClean="0"/>
              <a:t>Subject Matter Expert for development of two standards</a:t>
            </a:r>
          </a:p>
          <a:p>
            <a:pPr lvl="1"/>
            <a:r>
              <a:rPr lang="en-CA" sz="2000" dirty="0" smtClean="0"/>
              <a:t>Canadian representative to the IEC Young Professional Program 2012</a:t>
            </a:r>
          </a:p>
          <a:p>
            <a:pPr lvl="1"/>
            <a:r>
              <a:rPr lang="en-CA" sz="2000" dirty="0" smtClean="0"/>
              <a:t>Vice-chair (2014) and current co-chair (2016) of Canadian National Committee to IEC TC114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245613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Benefits – What do companies gain?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CA" sz="2400" dirty="0" smtClean="0"/>
              <a:t>Opportunity to influence domestic and international policy</a:t>
            </a:r>
          </a:p>
          <a:p>
            <a:pPr lvl="1"/>
            <a:r>
              <a:rPr lang="en-CA" sz="2100" dirty="0" smtClean="0"/>
              <a:t>Access to potential markets</a:t>
            </a:r>
          </a:p>
          <a:p>
            <a:r>
              <a:rPr lang="en-CA" sz="2400" dirty="0"/>
              <a:t>A forum to present </a:t>
            </a:r>
            <a:r>
              <a:rPr lang="en-CA" sz="2400" dirty="0" smtClean="0"/>
              <a:t>national </a:t>
            </a:r>
            <a:r>
              <a:rPr lang="en-CA" sz="2400" dirty="0"/>
              <a:t>and/or corporate positions</a:t>
            </a:r>
          </a:p>
          <a:p>
            <a:r>
              <a:rPr lang="en-CA" sz="2400" dirty="0" smtClean="0"/>
              <a:t>Unique networking opportunities and to learn from international colleagues</a:t>
            </a:r>
          </a:p>
          <a:p>
            <a:endParaRPr lang="en-CA" sz="24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04812" y="6213421"/>
            <a:ext cx="8610600" cy="685800"/>
          </a:xfrm>
        </p:spPr>
        <p:txBody>
          <a:bodyPr/>
          <a:lstStyle/>
          <a:p>
            <a:r>
              <a:rPr lang="en-CA" sz="1000" dirty="0" smtClean="0"/>
              <a:t>IEC – US National Committee support brochure</a:t>
            </a:r>
          </a:p>
          <a:p>
            <a:r>
              <a:rPr lang="en-CA" sz="1000" dirty="0" smtClean="0"/>
              <a:t>https</a:t>
            </a:r>
            <a:r>
              <a:rPr lang="en-CA" sz="1000" dirty="0"/>
              <a:t>://share.ansi.org/Shared%20Documents/Standards%20Activities/International%20Standardization/IEC/USNC%20Tool%20Box/USNC_company_support_brochure.pdf</a:t>
            </a:r>
            <a:br>
              <a:rPr lang="en-CA" sz="1000" dirty="0"/>
            </a:br>
            <a:endParaRPr lang="en-CA" sz="1000" dirty="0"/>
          </a:p>
        </p:txBody>
      </p:sp>
      <p:grpSp>
        <p:nvGrpSpPr>
          <p:cNvPr id="14" name="Group 13"/>
          <p:cNvGrpSpPr/>
          <p:nvPr/>
        </p:nvGrpSpPr>
        <p:grpSpPr>
          <a:xfrm>
            <a:off x="4277702" y="3048000"/>
            <a:ext cx="4866298" cy="3033712"/>
            <a:chOff x="4125302" y="2743200"/>
            <a:chExt cx="5038236" cy="3174349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25302" y="2743200"/>
              <a:ext cx="4761523" cy="3174349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4221040" y="5717494"/>
              <a:ext cx="494249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700" dirty="0"/>
                <a:t>https://www.nytimes.com/2014/04/03/business/energy-environment/going-under-the-sea-for-clean-energy.html</a:t>
              </a:r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6758354" y="4702908"/>
              <a:ext cx="1905000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7373816" y="4475559"/>
              <a:ext cx="1143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200" dirty="0" smtClean="0">
                  <a:solidFill>
                    <a:srgbClr val="FF0000"/>
                  </a:solidFill>
                </a:rPr>
                <a:t>20 ft</a:t>
              </a:r>
              <a:endParaRPr lang="en-CA" sz="12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478564" y="3465415"/>
            <a:ext cx="3657600" cy="2365513"/>
            <a:chOff x="478564" y="3302670"/>
            <a:chExt cx="3657600" cy="2365513"/>
          </a:xfrm>
        </p:grpSpPr>
        <p:pic>
          <p:nvPicPr>
            <p:cNvPr id="11" name="Picture 10" descr="StJohn2008_832.JPG"/>
            <p:cNvPicPr>
              <a:picLocks noChangeAspect="1"/>
            </p:cNvPicPr>
            <p:nvPr/>
          </p:nvPicPr>
          <p:blipFill>
            <a:blip r:embed="rId4" cstate="print">
              <a:lum bright="10000" contrast="3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852"/>
            <a:stretch>
              <a:fillRect/>
            </a:stretch>
          </p:blipFill>
          <p:spPr>
            <a:xfrm>
              <a:off x="478564" y="3302670"/>
              <a:ext cx="3657600" cy="2365513"/>
            </a:xfrm>
            <a:prstGeom prst="roundRect">
              <a:avLst>
                <a:gd name="adj" fmla="val 0"/>
              </a:avLst>
            </a:prstGeom>
          </p:spPr>
        </p:pic>
        <p:sp>
          <p:nvSpPr>
            <p:cNvPr id="12" name="Oval 11"/>
            <p:cNvSpPr/>
            <p:nvPr/>
          </p:nvSpPr>
          <p:spPr>
            <a:xfrm>
              <a:off x="1329226" y="4702908"/>
              <a:ext cx="762000" cy="633169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747349" y="5244069"/>
              <a:ext cx="1143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200" dirty="0" smtClean="0">
                  <a:solidFill>
                    <a:srgbClr val="FF0000"/>
                  </a:solidFill>
                </a:rPr>
                <a:t>3 ft</a:t>
              </a:r>
              <a:endParaRPr lang="en-CA" sz="1200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72434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Challenges with Standards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CA" sz="2400" b="1" dirty="0" smtClean="0"/>
              <a:t>Loss of ingenuity </a:t>
            </a:r>
            <a:r>
              <a:rPr lang="en-CA" sz="2400" dirty="0" smtClean="0"/>
              <a:t>and creativity </a:t>
            </a:r>
            <a:r>
              <a:rPr lang="en-CA" sz="2400" dirty="0" smtClean="0">
                <a:sym typeface="Wingdings" panose="05000000000000000000" pitchFamily="2" charset="2"/>
              </a:rPr>
              <a:t> jump straight to standard</a:t>
            </a:r>
            <a:endParaRPr lang="en-CA" sz="2400" dirty="0" smtClean="0"/>
          </a:p>
          <a:p>
            <a:r>
              <a:rPr lang="en-CA" sz="2400" dirty="0" smtClean="0"/>
              <a:t>Might not cover your specific situation</a:t>
            </a:r>
          </a:p>
          <a:p>
            <a:r>
              <a:rPr lang="en-CA" sz="2400" dirty="0" smtClean="0"/>
              <a:t>Might be a hidden cost to due to built-in safety factors (</a:t>
            </a:r>
            <a:r>
              <a:rPr lang="en-CA" sz="2400" b="1" dirty="0" smtClean="0"/>
              <a:t>overly conservative</a:t>
            </a:r>
            <a:r>
              <a:rPr lang="en-CA" sz="2400" dirty="0" smtClean="0"/>
              <a:t>)</a:t>
            </a:r>
          </a:p>
          <a:p>
            <a:r>
              <a:rPr lang="en-CA" sz="2400" dirty="0" smtClean="0"/>
              <a:t>Might change, be out-of-date, or </a:t>
            </a:r>
            <a:r>
              <a:rPr lang="en-CA" sz="2400" b="1" dirty="0" smtClean="0"/>
              <a:t>not match state-of-the art</a:t>
            </a:r>
          </a:p>
          <a:p>
            <a:r>
              <a:rPr lang="en-CA" sz="2400" b="1" dirty="0"/>
              <a:t>Lag behind </a:t>
            </a:r>
            <a:r>
              <a:rPr lang="en-CA" sz="2400" dirty="0" smtClean="0"/>
              <a:t>new technologies</a:t>
            </a:r>
          </a:p>
          <a:p>
            <a:r>
              <a:rPr lang="en-CA" sz="2400" b="1" dirty="0" smtClean="0"/>
              <a:t>Impede adoptions </a:t>
            </a:r>
            <a:r>
              <a:rPr lang="en-CA" sz="2400" dirty="0" smtClean="0"/>
              <a:t>of improved technologies or processes</a:t>
            </a:r>
          </a:p>
          <a:p>
            <a:pPr lvl="1"/>
            <a:r>
              <a:rPr lang="en-CA" sz="2100" dirty="0"/>
              <a:t>M</a:t>
            </a:r>
            <a:r>
              <a:rPr lang="en-CA" sz="2100" dirty="0" smtClean="0"/>
              <a:t>ust first change standard or certification process</a:t>
            </a:r>
          </a:p>
          <a:p>
            <a:pPr lvl="1"/>
            <a:r>
              <a:rPr lang="en-CA" sz="2100" dirty="0" smtClean="0"/>
              <a:t>Resistance from established companies, industry, or lobby</a:t>
            </a:r>
          </a:p>
          <a:p>
            <a:r>
              <a:rPr lang="en-CA" sz="2400" dirty="0" smtClean="0"/>
              <a:t>May </a:t>
            </a:r>
            <a:r>
              <a:rPr lang="en-CA" sz="2400" dirty="0"/>
              <a:t>be driven to use </a:t>
            </a:r>
            <a:r>
              <a:rPr lang="en-CA" sz="2400" b="1" dirty="0"/>
              <a:t>more expensive or inconvenient equipment or procedures</a:t>
            </a:r>
            <a:r>
              <a:rPr lang="en-CA" sz="2400" dirty="0"/>
              <a:t> </a:t>
            </a:r>
            <a:r>
              <a:rPr lang="en-CA" sz="2400" dirty="0" smtClean="0"/>
              <a:t>if </a:t>
            </a:r>
            <a:r>
              <a:rPr lang="en-CA" sz="2400" dirty="0"/>
              <a:t>preferred items </a:t>
            </a:r>
            <a:r>
              <a:rPr lang="en-CA" sz="2400" dirty="0" smtClean="0"/>
              <a:t>are not approved</a:t>
            </a:r>
            <a:endParaRPr lang="en-CA" sz="2400" dirty="0"/>
          </a:p>
          <a:p>
            <a:endParaRPr lang="en-CA" sz="2400" dirty="0" smtClean="0"/>
          </a:p>
          <a:p>
            <a:endParaRPr lang="en-CA" sz="27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47700" y="6515100"/>
            <a:ext cx="8305800" cy="685800"/>
          </a:xfrm>
        </p:spPr>
        <p:txBody>
          <a:bodyPr/>
          <a:lstStyle/>
          <a:p>
            <a:r>
              <a:rPr lang="en-CA" dirty="0" err="1"/>
              <a:t>Ostafichuk</a:t>
            </a:r>
            <a:r>
              <a:rPr lang="en-CA" dirty="0"/>
              <a:t>, P. </a:t>
            </a:r>
            <a:r>
              <a:rPr lang="en-CA" dirty="0" err="1"/>
              <a:t>Mech</a:t>
            </a:r>
            <a:r>
              <a:rPr lang="en-CA" dirty="0"/>
              <a:t> </a:t>
            </a:r>
            <a:r>
              <a:rPr lang="en-CA" dirty="0" smtClean="0"/>
              <a:t>328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602702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1066800" y="2209800"/>
            <a:ext cx="6477000" cy="4038600"/>
            <a:chOff x="6716153" y="4662715"/>
            <a:chExt cx="3068343" cy="1748211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16153" y="4662715"/>
              <a:ext cx="2199247" cy="1655878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7538277" y="6226260"/>
              <a:ext cx="2246219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600" dirty="0"/>
                <a:t>http://www.newenergycorp.ca/encurrent-025-series.html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Challenges with Standards -- Examples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09600" y="914400"/>
            <a:ext cx="8305800" cy="1981200"/>
          </a:xfrm>
        </p:spPr>
        <p:txBody>
          <a:bodyPr/>
          <a:lstStyle/>
          <a:p>
            <a:r>
              <a:rPr lang="en-CA" sz="2400" dirty="0"/>
              <a:t>ISO standards where recommended business standards don’t work well with some businesses</a:t>
            </a:r>
          </a:p>
          <a:p>
            <a:r>
              <a:rPr lang="en-CA" sz="2400" dirty="0" smtClean="0"/>
              <a:t>Marine renewables – lack of certification for submarine cables</a:t>
            </a:r>
          </a:p>
          <a:p>
            <a:pPr marL="0" indent="0">
              <a:buNone/>
            </a:pPr>
            <a:endParaRPr lang="en-CA" sz="2400" dirty="0" smtClean="0"/>
          </a:p>
        </p:txBody>
      </p:sp>
    </p:spTree>
    <p:extLst>
      <p:ext uri="{BB962C8B-B14F-4D97-AF65-F5344CB8AC3E}">
        <p14:creationId xmlns:p14="http://schemas.microsoft.com/office/powerpoint/2010/main" val="1182331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0"/>
            <a:ext cx="8534400" cy="762000"/>
          </a:xfrm>
        </p:spPr>
        <p:txBody>
          <a:bodyPr/>
          <a:lstStyle/>
          <a:p>
            <a:r>
              <a:rPr lang="en-CA" sz="2800" dirty="0" smtClean="0"/>
              <a:t>Challenges with Codes:  Unintended Consequences</a:t>
            </a:r>
            <a:endParaRPr lang="en-CA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838200"/>
            <a:ext cx="8305800" cy="3505200"/>
          </a:xfrm>
        </p:spPr>
        <p:txBody>
          <a:bodyPr/>
          <a:lstStyle/>
          <a:p>
            <a:r>
              <a:rPr lang="en-CA" sz="2400" dirty="0" smtClean="0"/>
              <a:t>Leaky condo crisis in B.C. estimated cost $3-5 billion</a:t>
            </a:r>
          </a:p>
          <a:p>
            <a:r>
              <a:rPr lang="en-CA" sz="2400" dirty="0" smtClean="0"/>
              <a:t>Multiple reasons including:</a:t>
            </a:r>
          </a:p>
          <a:p>
            <a:pPr lvl="1"/>
            <a:r>
              <a:rPr lang="en-CA" sz="2100" dirty="0" smtClean="0"/>
              <a:t>Inappropriate design features and building materials</a:t>
            </a:r>
          </a:p>
          <a:p>
            <a:pPr lvl="1"/>
            <a:r>
              <a:rPr lang="en-CA" sz="2100" b="1" dirty="0" smtClean="0"/>
              <a:t>Changes in building codes which permitted/encouraged unsuitable design and construction</a:t>
            </a:r>
          </a:p>
          <a:p>
            <a:pPr lvl="1"/>
            <a:r>
              <a:rPr lang="en-CA" sz="2100" dirty="0" smtClean="0"/>
              <a:t>Fundamental lack of awareness re: principles of enclosure design suitable for the Lower Mainland climate</a:t>
            </a:r>
          </a:p>
          <a:p>
            <a:pPr lvl="1"/>
            <a:r>
              <a:rPr lang="en-CA" sz="2100" dirty="0" smtClean="0"/>
              <a:t>Lack of meaningful inspection at critical stages of construction</a:t>
            </a:r>
          </a:p>
          <a:p>
            <a:pPr lvl="1"/>
            <a:r>
              <a:rPr lang="en-CA" sz="2100" dirty="0" smtClean="0"/>
              <a:t>An inadequate regulatory system and warranty program</a:t>
            </a:r>
            <a:endParaRPr lang="en-CA" sz="2100" dirty="0"/>
          </a:p>
        </p:txBody>
      </p:sp>
      <p:sp>
        <p:nvSpPr>
          <p:cNvPr id="4" name="TextBox 3"/>
          <p:cNvSpPr txBox="1"/>
          <p:nvPr/>
        </p:nvSpPr>
        <p:spPr>
          <a:xfrm>
            <a:off x="33196" y="6151623"/>
            <a:ext cx="7924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800" i="1" dirty="0"/>
              <a:t>https://</a:t>
            </a:r>
            <a:r>
              <a:rPr lang="en-CA" sz="800" i="1" dirty="0" smtClean="0"/>
              <a:t>vancouversun.com/news/staff-blogs/leaky-condo-crisis-far-from-over</a:t>
            </a:r>
            <a:r>
              <a:rPr lang="en-CA" sz="800" i="1" dirty="0"/>
              <a:t/>
            </a:r>
            <a:br>
              <a:rPr lang="en-CA" sz="800" i="1" dirty="0"/>
            </a:br>
            <a:r>
              <a:rPr lang="en-CA" sz="800" i="1" dirty="0"/>
              <a:t>https://www.cbc.ca/news/canada/british-columbia/bc-leaky-condo-crisis-1.4609418</a:t>
            </a:r>
          </a:p>
          <a:p>
            <a:r>
              <a:rPr lang="en-CA" sz="800" i="1" dirty="0" smtClean="0"/>
              <a:t>https</a:t>
            </a:r>
            <a:r>
              <a:rPr lang="en-CA" sz="800" i="1" dirty="0"/>
              <a:t>://</a:t>
            </a:r>
            <a:r>
              <a:rPr lang="en-CA" sz="800" i="1" dirty="0" smtClean="0"/>
              <a:t>www.millerthomson.com/assets/files/article_attachments/KLW_2016-02_Water-Ingress.PDF</a:t>
            </a:r>
          </a:p>
          <a:p>
            <a:r>
              <a:rPr lang="en-CA" sz="800" i="1" dirty="0" smtClean="0"/>
              <a:t>British </a:t>
            </a:r>
            <a:r>
              <a:rPr lang="en-CA" sz="800" i="1" dirty="0"/>
              <a:t>Columbia, Commission of Inquiry into the Quality of Condominium Construction in British Columbia, The Renewal of Trust in Residential Construction, (Victoria: Government of British Columbia, 1998) at Chapter One, II. What Has Gone Wrong[</a:t>
            </a:r>
            <a:r>
              <a:rPr lang="en-CA" sz="800" i="1" dirty="0" err="1"/>
              <a:t>the“Barrett</a:t>
            </a:r>
            <a:r>
              <a:rPr lang="en-CA" sz="800" i="1" dirty="0"/>
              <a:t> Commission”]. </a:t>
            </a:r>
            <a:endParaRPr lang="en-CA" sz="800" i="1" dirty="0" smtClean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9186" y="4313976"/>
            <a:ext cx="3638550" cy="204785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295400"/>
            <a:ext cx="8492978" cy="4780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709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0"/>
            <a:ext cx="8534400" cy="762000"/>
          </a:xfrm>
        </p:spPr>
        <p:txBody>
          <a:bodyPr/>
          <a:lstStyle/>
          <a:p>
            <a:r>
              <a:rPr lang="en-CA" sz="2800" dirty="0" smtClean="0"/>
              <a:t>Challenges with Codes:  Unintended Consequences</a:t>
            </a:r>
            <a:endParaRPr lang="en-CA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09600" y="914400"/>
            <a:ext cx="8305800" cy="1752600"/>
          </a:xfrm>
        </p:spPr>
        <p:txBody>
          <a:bodyPr/>
          <a:lstStyle/>
          <a:p>
            <a:pPr marL="0" indent="0">
              <a:buNone/>
            </a:pPr>
            <a:r>
              <a:rPr lang="en-CA" sz="2200" dirty="0" smtClean="0"/>
              <a:t>The BC Building Code mirrored National Building Code of Canada </a:t>
            </a:r>
            <a:br>
              <a:rPr lang="en-CA" sz="2200" dirty="0" smtClean="0"/>
            </a:br>
            <a:r>
              <a:rPr lang="en-CA" sz="2200" dirty="0" smtClean="0">
                <a:sym typeface="Wingdings" panose="05000000000000000000" pitchFamily="2" charset="2"/>
              </a:rPr>
              <a:t></a:t>
            </a:r>
            <a:r>
              <a:rPr lang="en-CA" sz="2200" dirty="0" smtClean="0"/>
              <a:t> through 1970s and 1980s progressively </a:t>
            </a:r>
            <a:r>
              <a:rPr lang="en-CA" sz="2200" b="1" dirty="0" smtClean="0"/>
              <a:t>required greater sealing of exterior walls to prevent moisture infiltrating the building</a:t>
            </a:r>
          </a:p>
          <a:p>
            <a:r>
              <a:rPr lang="en-CA" sz="2200" dirty="0" smtClean="0">
                <a:sym typeface="Wingdings" panose="05000000000000000000" pitchFamily="2" charset="2"/>
              </a:rPr>
              <a:t>Works in dryer regions but prevented walls from breathing and drying out in our climate</a:t>
            </a:r>
          </a:p>
          <a:p>
            <a:r>
              <a:rPr lang="en-CA" sz="2200" dirty="0" smtClean="0">
                <a:sym typeface="Wingdings" panose="05000000000000000000" pitchFamily="2" charset="2"/>
              </a:rPr>
              <a:t>Leads to rot &amp; mould</a:t>
            </a:r>
          </a:p>
          <a:p>
            <a:pPr marL="0" indent="0">
              <a:buNone/>
            </a:pPr>
            <a:endParaRPr lang="en-CA" sz="2200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381000" y="6246167"/>
            <a:ext cx="640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800" i="1" dirty="0"/>
              <a:t>https://</a:t>
            </a:r>
            <a:r>
              <a:rPr lang="en-CA" sz="800" i="1" dirty="0" smtClean="0"/>
              <a:t>www.millerthomson.com/assets/files/article_attachments/KLW_2016-02_Water-Ingress.PDF</a:t>
            </a:r>
            <a:br>
              <a:rPr lang="en-CA" sz="800" i="1" dirty="0" smtClean="0"/>
            </a:br>
            <a:r>
              <a:rPr lang="en-CA" sz="800" i="1" dirty="0" smtClean="0"/>
              <a:t>Barrett </a:t>
            </a:r>
            <a:r>
              <a:rPr lang="en-CA" sz="800" i="1" dirty="0"/>
              <a:t>Commission, supra note 6 at Chapter Two, II</a:t>
            </a:r>
            <a:r>
              <a:rPr lang="en-CA" sz="800" i="1" dirty="0" smtClean="0"/>
              <a:t>.</a:t>
            </a:r>
          </a:p>
          <a:p>
            <a:r>
              <a:rPr lang="en-CA" sz="800" i="1" dirty="0"/>
              <a:t>Image: http://www.joshmulherin.com/blog/2017/05/20/leaky-condo-crisis-rears-its-head-again-in-b-c/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533400" y="4648200"/>
            <a:ext cx="8305800" cy="15979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19088" indent="-319088" algn="l" rtl="0" eaLnBrk="0" fontAlgn="base" hangingPunct="0">
              <a:spcBef>
                <a:spcPts val="700"/>
              </a:spcBef>
              <a:spcAft>
                <a:spcPct val="0"/>
              </a:spcAft>
              <a:buClr>
                <a:schemeClr val="tx1">
                  <a:lumMod val="75000"/>
                  <a:lumOff val="25000"/>
                </a:schemeClr>
              </a:buClr>
              <a:buSzPct val="60000"/>
              <a:buFont typeface="Wingdings" pitchFamily="2" charset="2"/>
              <a:buChar char=""/>
              <a:defRPr sz="2900" kern="1200" baseline="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1pPr>
            <a:lvl2pPr marL="639763" indent="-273050" algn="l" rtl="0" eaLnBrk="0" fontAlgn="base" hangingPunct="0">
              <a:spcBef>
                <a:spcPts val="550"/>
              </a:spcBef>
              <a:spcAft>
                <a:spcPct val="0"/>
              </a:spcAft>
              <a:buClr>
                <a:schemeClr val="tx1">
                  <a:lumMod val="85000"/>
                  <a:lumOff val="15000"/>
                </a:schemeClr>
              </a:buClr>
              <a:buSzPct val="100000"/>
              <a:buFont typeface="Wingdings" pitchFamily="2" charset="2"/>
              <a:buChar char="§"/>
              <a:defRPr sz="2600" kern="1200" baseline="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2pPr>
            <a:lvl3pPr marL="9144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chemeClr val="bg1">
                  <a:lumMod val="75000"/>
                </a:schemeClr>
              </a:buClr>
              <a:buSzPct val="75000"/>
              <a:buFont typeface="Wingdings" pitchFamily="2" charset="2"/>
              <a:buChar char=""/>
              <a:defRPr sz="2300" kern="1200" baseline="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3pPr>
            <a:lvl4pPr marL="1371600" indent="-228600" algn="l" rt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9BBB59"/>
              </a:buClr>
              <a:buSzPct val="75000"/>
              <a:buFont typeface="Wingdings" pitchFamily="2" charset="2"/>
              <a:buChar char=""/>
              <a:defRPr sz="2000" kern="1200" baseline="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4pPr>
            <a:lvl5pPr marL="1828800" indent="-228600" algn="l" rt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8064A2"/>
              </a:buClr>
              <a:buSzPct val="65000"/>
              <a:buFont typeface="Wingdings" pitchFamily="2" charset="2"/>
              <a:buChar char=""/>
              <a:defRPr sz="2000" kern="1200" baseline="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en-CA" sz="2200" dirty="0" smtClean="0">
                <a:sym typeface="Wingdings" panose="05000000000000000000" pitchFamily="2" charset="2"/>
              </a:rPr>
              <a:t>In 1980s </a:t>
            </a:r>
            <a:r>
              <a:rPr lang="en-CA" sz="2200" b="1" dirty="0" smtClean="0">
                <a:sym typeface="Wingdings" panose="05000000000000000000" pitchFamily="2" charset="2"/>
              </a:rPr>
              <a:t>Vancouver by-law change began to include roof overhang in floor space ratio calculation</a:t>
            </a:r>
            <a:r>
              <a:rPr lang="en-CA" sz="2200" dirty="0" smtClean="0">
                <a:sym typeface="Wingdings" panose="05000000000000000000" pitchFamily="2" charset="2"/>
              </a:rPr>
              <a:t> (% of lot space occupied by a building)</a:t>
            </a:r>
          </a:p>
          <a:p>
            <a:pPr marL="0" indent="0">
              <a:buFont typeface="Wingdings" pitchFamily="2" charset="2"/>
              <a:buNone/>
            </a:pPr>
            <a:r>
              <a:rPr lang="en-CA" sz="2200" dirty="0" smtClean="0">
                <a:sym typeface="Wingdings" panose="05000000000000000000" pitchFamily="2" charset="2"/>
              </a:rPr>
              <a:t> Encouraged the removal of roof overhangs from design to maximize useable indoor space making buildings more susceptible to leaks</a:t>
            </a:r>
            <a:endParaRPr lang="en-CA" sz="2100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2443105"/>
            <a:ext cx="3819525" cy="2121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953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How might you use standards?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06458" y="914400"/>
            <a:ext cx="8305800" cy="4710112"/>
          </a:xfrm>
        </p:spPr>
        <p:txBody>
          <a:bodyPr/>
          <a:lstStyle/>
          <a:p>
            <a:pPr marL="0" indent="0">
              <a:buNone/>
            </a:pPr>
            <a:r>
              <a:rPr lang="en-CA" sz="2400" dirty="0" smtClean="0"/>
              <a:t>A few ways I’ve used standards early in my career:</a:t>
            </a:r>
          </a:p>
          <a:p>
            <a:r>
              <a:rPr lang="en-CA" sz="2200" b="1" dirty="0" smtClean="0"/>
              <a:t>Apply them directly</a:t>
            </a:r>
          </a:p>
          <a:p>
            <a:pPr lvl="1"/>
            <a:r>
              <a:rPr lang="en-CA" sz="2000" dirty="0" smtClean="0"/>
              <a:t>Ship design requirements (same will go for those in other sectors e.g. medical devices, electronic devices, power generation, mechanical and structural design)</a:t>
            </a:r>
            <a:endParaRPr lang="en-CA" sz="2000" dirty="0"/>
          </a:p>
          <a:p>
            <a:r>
              <a:rPr lang="en-CA" sz="2200" b="1" dirty="0" smtClean="0"/>
              <a:t>Adapt existing standards</a:t>
            </a:r>
          </a:p>
          <a:p>
            <a:pPr lvl="1"/>
            <a:r>
              <a:rPr lang="en-CA" sz="2000" dirty="0" smtClean="0"/>
              <a:t>Took design rules from one industry and applied to renewable energy industry</a:t>
            </a:r>
          </a:p>
          <a:p>
            <a:pPr marL="411163" lvl="1" indent="0">
              <a:buNone/>
            </a:pPr>
            <a:r>
              <a:rPr lang="en-CA" sz="2000" dirty="0" smtClean="0"/>
              <a:t>     e.g. fatigue loading on welded connections, beam buckling assessment   </a:t>
            </a:r>
          </a:p>
          <a:p>
            <a:r>
              <a:rPr lang="en-CA" sz="2200" b="1" dirty="0" smtClean="0"/>
              <a:t>Confirm “state-of-the-art” </a:t>
            </a:r>
            <a:r>
              <a:rPr lang="en-CA" sz="2200" dirty="0" smtClean="0"/>
              <a:t>to make sure I’m not being negligent</a:t>
            </a:r>
          </a:p>
          <a:p>
            <a:r>
              <a:rPr lang="en-CA" sz="2200" b="1" dirty="0" smtClean="0"/>
              <a:t>Inform </a:t>
            </a:r>
            <a:r>
              <a:rPr lang="en-CA" sz="2200" b="1" dirty="0"/>
              <a:t>equipment </a:t>
            </a:r>
            <a:r>
              <a:rPr lang="en-CA" sz="2200" b="1" dirty="0" smtClean="0"/>
              <a:t>specification</a:t>
            </a:r>
            <a:r>
              <a:rPr lang="en-CA" sz="2200" dirty="0" smtClean="0"/>
              <a:t>, selection </a:t>
            </a:r>
            <a:r>
              <a:rPr lang="en-CA" sz="2200" dirty="0"/>
              <a:t>and design</a:t>
            </a:r>
          </a:p>
          <a:p>
            <a:pPr lvl="1"/>
            <a:r>
              <a:rPr lang="en-CA" sz="2000" dirty="0"/>
              <a:t>IP Ratings for instrumentation protection from dust and water </a:t>
            </a:r>
            <a:r>
              <a:rPr lang="en-CA" sz="2000" dirty="0" smtClean="0"/>
              <a:t>ingress</a:t>
            </a:r>
          </a:p>
          <a:p>
            <a:pPr lvl="1"/>
            <a:r>
              <a:rPr lang="en-CA" sz="2000" dirty="0" smtClean="0"/>
              <a:t>Mooring system safety factors</a:t>
            </a:r>
            <a:endParaRPr lang="en-CA" sz="2000" dirty="0"/>
          </a:p>
          <a:p>
            <a:endParaRPr lang="en-CA" sz="2200" dirty="0"/>
          </a:p>
        </p:txBody>
      </p:sp>
    </p:spTree>
    <p:extLst>
      <p:ext uri="{BB962C8B-B14F-4D97-AF65-F5344CB8AC3E}">
        <p14:creationId xmlns:p14="http://schemas.microsoft.com/office/powerpoint/2010/main" val="2015148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How might you use standards?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52400" y="6497474"/>
            <a:ext cx="8305800" cy="685800"/>
          </a:xfrm>
        </p:spPr>
        <p:txBody>
          <a:bodyPr/>
          <a:lstStyle/>
          <a:p>
            <a:r>
              <a:rPr lang="en-CA" sz="1100" dirty="0"/>
              <a:t>http://www.greatsoftline.com/mi5-the-upcoming-flagship-smartphone-from-xiaomi/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1223155"/>
            <a:ext cx="7671771" cy="5156064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223155"/>
            <a:ext cx="5486400" cy="1443845"/>
          </a:xfrm>
          <a:solidFill>
            <a:schemeClr val="bg1"/>
          </a:solidFill>
        </p:spPr>
        <p:txBody>
          <a:bodyPr/>
          <a:lstStyle/>
          <a:p>
            <a:r>
              <a:rPr lang="en-CA" sz="2000" dirty="0" smtClean="0"/>
              <a:t>IP Code:  International Protection Marking (IEC Std. 60529)</a:t>
            </a:r>
          </a:p>
          <a:p>
            <a:r>
              <a:rPr lang="en-CA" sz="2000" dirty="0" smtClean="0"/>
              <a:t>Rates the degree of protection provided against intrusion for solids and liquids.</a:t>
            </a:r>
            <a:endParaRPr lang="en-CA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7366971" y="853823"/>
            <a:ext cx="175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dirty="0" smtClean="0">
                <a:solidFill>
                  <a:srgbClr val="C00000"/>
                </a:solidFill>
              </a:rPr>
              <a:t>Solids</a:t>
            </a:r>
            <a:r>
              <a:rPr lang="en-CA" sz="1800" dirty="0" smtClean="0"/>
              <a:t> | </a:t>
            </a:r>
            <a:r>
              <a:rPr lang="en-CA" sz="1800" dirty="0" smtClean="0">
                <a:solidFill>
                  <a:schemeClr val="accent3">
                    <a:lumMod val="75000"/>
                  </a:schemeClr>
                </a:solidFill>
              </a:rPr>
              <a:t>Liquids</a:t>
            </a:r>
            <a:endParaRPr lang="en-CA" sz="1800" dirty="0">
              <a:solidFill>
                <a:schemeClr val="accent3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229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Access to Standards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228600" y="990600"/>
            <a:ext cx="3657600" cy="4710112"/>
          </a:xfrm>
        </p:spPr>
        <p:txBody>
          <a:bodyPr/>
          <a:lstStyle/>
          <a:p>
            <a:pPr marL="0" indent="0">
              <a:buNone/>
            </a:pPr>
            <a:r>
              <a:rPr lang="en-CA" sz="2000" dirty="0" smtClean="0"/>
              <a:t>Standards are not free (typically developed by non-profits but fund operations)</a:t>
            </a:r>
          </a:p>
          <a:p>
            <a:pPr marL="0" indent="0">
              <a:buNone/>
            </a:pPr>
            <a:endParaRPr lang="en-CA" sz="2000" dirty="0"/>
          </a:p>
          <a:p>
            <a:pPr marL="0" indent="0">
              <a:buNone/>
            </a:pPr>
            <a:r>
              <a:rPr lang="en-CA" sz="2000" dirty="0" smtClean="0"/>
              <a:t>Can generally browse portions of standards on-line (scope, </a:t>
            </a:r>
            <a:r>
              <a:rPr lang="en-CA" sz="2000" dirty="0" err="1" smtClean="0"/>
              <a:t>ToC</a:t>
            </a:r>
            <a:r>
              <a:rPr lang="en-CA" sz="2000" dirty="0" smtClean="0"/>
              <a:t>, etc.)</a:t>
            </a:r>
          </a:p>
          <a:p>
            <a:r>
              <a:rPr lang="en-CA" sz="1800" dirty="0"/>
              <a:t>https://webstore.iec.ch</a:t>
            </a:r>
            <a:r>
              <a:rPr lang="en-CA" sz="1800" dirty="0" smtClean="0"/>
              <a:t>/</a:t>
            </a:r>
          </a:p>
          <a:p>
            <a:r>
              <a:rPr lang="en-CA" sz="1800" dirty="0"/>
              <a:t>https://www.iso.org/standards-catalogue/browse-by-ics.html</a:t>
            </a:r>
            <a:endParaRPr lang="en-CA" sz="1800" dirty="0" smtClean="0"/>
          </a:p>
          <a:p>
            <a:pPr marL="0" indent="0">
              <a:buNone/>
            </a:pPr>
            <a:endParaRPr lang="en-CA" sz="2000" dirty="0"/>
          </a:p>
          <a:p>
            <a:pPr marL="0" indent="0">
              <a:buNone/>
            </a:pPr>
            <a:r>
              <a:rPr lang="en-CA" sz="2000" dirty="0" smtClean="0"/>
              <a:t>UBC provides access to select standards for academic purposes</a:t>
            </a:r>
          </a:p>
          <a:p>
            <a:r>
              <a:rPr lang="en-CA" sz="2000" dirty="0" smtClean="0"/>
              <a:t>http</a:t>
            </a:r>
            <a:r>
              <a:rPr lang="en-CA" sz="2000" dirty="0"/>
              <a:t>://guides.library.ubc.ca/c.php?g=307008&amp;p=2048248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20732" y="152400"/>
            <a:ext cx="4924208" cy="621410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330190" y="3733800"/>
            <a:ext cx="3733800" cy="685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2600" y="2782961"/>
            <a:ext cx="6938366" cy="1901678"/>
          </a:xfrm>
          <a:prstGeom prst="rect">
            <a:avLst/>
          </a:prstGeom>
          <a:ln w="2540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1038057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To Review….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CA" sz="2000" dirty="0" smtClean="0"/>
              <a:t>Standards:</a:t>
            </a:r>
          </a:p>
          <a:p>
            <a:pPr marL="0" indent="0">
              <a:buNone/>
            </a:pPr>
            <a:endParaRPr lang="en-CA" sz="2000" dirty="0"/>
          </a:p>
          <a:p>
            <a:r>
              <a:rPr lang="en-CA" sz="2000" dirty="0" smtClean="0">
                <a:sym typeface="Wingdings" panose="05000000000000000000" pitchFamily="2" charset="2"/>
              </a:rPr>
              <a:t>Codes:</a:t>
            </a:r>
          </a:p>
          <a:p>
            <a:pPr marL="0" indent="0">
              <a:buNone/>
            </a:pPr>
            <a:endParaRPr lang="en-CA" sz="2000" baseline="30000" dirty="0">
              <a:sym typeface="Wingdings" panose="05000000000000000000" pitchFamily="2" charset="2"/>
            </a:endParaRPr>
          </a:p>
          <a:p>
            <a:r>
              <a:rPr lang="en-CA" sz="2000" dirty="0" smtClean="0">
                <a:sym typeface="Wingdings" panose="05000000000000000000" pitchFamily="2" charset="2"/>
              </a:rPr>
              <a:t>Certification:</a:t>
            </a:r>
          </a:p>
          <a:p>
            <a:pPr marL="0" indent="0">
              <a:buNone/>
            </a:pPr>
            <a:endParaRPr lang="en-CA" sz="2000" dirty="0">
              <a:sym typeface="Wingdings" panose="05000000000000000000" pitchFamily="2" charset="2"/>
            </a:endParaRPr>
          </a:p>
          <a:p>
            <a:r>
              <a:rPr lang="en-CA" sz="2000" dirty="0" smtClean="0">
                <a:sym typeface="Wingdings" panose="05000000000000000000" pitchFamily="2" charset="2"/>
              </a:rPr>
              <a:t>Regulations:</a:t>
            </a:r>
          </a:p>
          <a:p>
            <a:pPr marL="0" indent="0">
              <a:buNone/>
            </a:pPr>
            <a:endParaRPr lang="en-CA" sz="2000" dirty="0" smtClean="0">
              <a:sym typeface="Wingdings" panose="05000000000000000000" pitchFamily="2" charset="2"/>
            </a:endParaRPr>
          </a:p>
          <a:p>
            <a:r>
              <a:rPr lang="en-CA" sz="2000" dirty="0" smtClean="0">
                <a:sym typeface="Wingdings" panose="05000000000000000000" pitchFamily="2" charset="2"/>
              </a:rPr>
              <a:t>SCC vs CSA:</a:t>
            </a:r>
          </a:p>
          <a:p>
            <a:pPr marL="0" indent="0">
              <a:buNone/>
            </a:pPr>
            <a:endParaRPr lang="en-CA" sz="2000" dirty="0" smtClean="0">
              <a:sym typeface="Wingdings" panose="05000000000000000000" pitchFamily="2" charset="2"/>
            </a:endParaRPr>
          </a:p>
          <a:p>
            <a:r>
              <a:rPr lang="en-CA" sz="2000" dirty="0" smtClean="0">
                <a:sym typeface="Wingdings" panose="05000000000000000000" pitchFamily="2" charset="2"/>
              </a:rPr>
              <a:t>Benefits of Standards:</a:t>
            </a:r>
          </a:p>
          <a:p>
            <a:pPr marL="0" indent="0">
              <a:buNone/>
            </a:pPr>
            <a:endParaRPr lang="en-CA" sz="2000" dirty="0" smtClean="0">
              <a:sym typeface="Wingdings" panose="05000000000000000000" pitchFamily="2" charset="2"/>
            </a:endParaRPr>
          </a:p>
          <a:p>
            <a:r>
              <a:rPr lang="en-CA" sz="2000" dirty="0" smtClean="0">
                <a:sym typeface="Wingdings" panose="05000000000000000000" pitchFamily="2" charset="2"/>
              </a:rPr>
              <a:t>Challenges with Standards &amp; Codes:</a:t>
            </a:r>
            <a:endParaRPr lang="en-CA" sz="2800" dirty="0"/>
          </a:p>
        </p:txBody>
      </p:sp>
    </p:spTree>
    <p:extLst>
      <p:ext uri="{BB962C8B-B14F-4D97-AF65-F5344CB8AC3E}">
        <p14:creationId xmlns:p14="http://schemas.microsoft.com/office/powerpoint/2010/main" val="3279849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In-Class Exercise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503548" y="2968461"/>
            <a:ext cx="8305800" cy="3886200"/>
          </a:xfrm>
        </p:spPr>
        <p:txBody>
          <a:bodyPr/>
          <a:lstStyle/>
          <a:p>
            <a:pPr marL="0" indent="0">
              <a:buNone/>
            </a:pPr>
            <a:r>
              <a:rPr lang="en-CA" sz="2400" dirty="0" smtClean="0"/>
              <a:t>The project materials (and proper design process) require us </a:t>
            </a:r>
            <a:r>
              <a:rPr lang="en-CA" sz="2400" dirty="0"/>
              <a:t>to </a:t>
            </a:r>
            <a:r>
              <a:rPr lang="en-CA" sz="2400" dirty="0" smtClean="0"/>
              <a:t>consider </a:t>
            </a:r>
            <a:r>
              <a:rPr lang="en-CA" sz="2400" dirty="0"/>
              <a:t>standards, codes of practice, and legal and regulatory factors </a:t>
            </a:r>
            <a:r>
              <a:rPr lang="en-CA" sz="2400" dirty="0" smtClean="0"/>
              <a:t>as part of our </a:t>
            </a:r>
            <a:r>
              <a:rPr lang="en-CA" sz="2400" dirty="0"/>
              <a:t>engineering </a:t>
            </a:r>
            <a:r>
              <a:rPr lang="en-CA" sz="2400" dirty="0" smtClean="0"/>
              <a:t>work with respect to:</a:t>
            </a:r>
          </a:p>
          <a:p>
            <a:pPr lvl="1"/>
            <a:r>
              <a:rPr lang="en-CA" sz="2000" dirty="0" smtClean="0"/>
              <a:t>Requirements</a:t>
            </a:r>
          </a:p>
          <a:p>
            <a:pPr lvl="1"/>
            <a:r>
              <a:rPr lang="en-CA" sz="2000" dirty="0" smtClean="0"/>
              <a:t>Health and safety</a:t>
            </a:r>
          </a:p>
          <a:p>
            <a:pPr lvl="1"/>
            <a:r>
              <a:rPr lang="en-CA" sz="2000" dirty="0" smtClean="0"/>
              <a:t>User manuals (including warnings)</a:t>
            </a:r>
          </a:p>
          <a:p>
            <a:pPr marL="46038" indent="0">
              <a:buNone/>
            </a:pPr>
            <a:r>
              <a:rPr lang="en-CA" sz="2400" dirty="0" smtClean="0"/>
              <a:t>Must also consider cost and duration of remaining development effort (including procedures testing prototypes)</a:t>
            </a:r>
          </a:p>
        </p:txBody>
      </p:sp>
      <p:sp>
        <p:nvSpPr>
          <p:cNvPr id="5" name="Cloud Callout 4"/>
          <p:cNvSpPr/>
          <p:nvPr/>
        </p:nvSpPr>
        <p:spPr>
          <a:xfrm>
            <a:off x="113907" y="903009"/>
            <a:ext cx="8915400" cy="1563671"/>
          </a:xfrm>
          <a:prstGeom prst="cloudCallou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1051235" y="1263781"/>
            <a:ext cx="7758113" cy="998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19088" indent="-319088" algn="l" rtl="0" eaLnBrk="0" fontAlgn="base" hangingPunct="0">
              <a:spcBef>
                <a:spcPts val="700"/>
              </a:spcBef>
              <a:spcAft>
                <a:spcPct val="0"/>
              </a:spcAft>
              <a:buClr>
                <a:schemeClr val="tx1">
                  <a:lumMod val="75000"/>
                  <a:lumOff val="25000"/>
                </a:schemeClr>
              </a:buClr>
              <a:buSzPct val="60000"/>
              <a:buFont typeface="Wingdings" pitchFamily="2" charset="2"/>
              <a:buChar char=""/>
              <a:defRPr sz="2900" kern="1200" baseline="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1pPr>
            <a:lvl2pPr marL="639763" indent="-273050" algn="l" rtl="0" eaLnBrk="0" fontAlgn="base" hangingPunct="0">
              <a:spcBef>
                <a:spcPts val="550"/>
              </a:spcBef>
              <a:spcAft>
                <a:spcPct val="0"/>
              </a:spcAft>
              <a:buClr>
                <a:schemeClr val="tx1">
                  <a:lumMod val="85000"/>
                  <a:lumOff val="15000"/>
                </a:schemeClr>
              </a:buClr>
              <a:buSzPct val="100000"/>
              <a:buFont typeface="Wingdings" pitchFamily="2" charset="2"/>
              <a:buChar char="§"/>
              <a:defRPr sz="2600" kern="1200" baseline="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2pPr>
            <a:lvl3pPr marL="9144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chemeClr val="bg1">
                  <a:lumMod val="75000"/>
                </a:schemeClr>
              </a:buClr>
              <a:buSzPct val="75000"/>
              <a:buFont typeface="Wingdings" pitchFamily="2" charset="2"/>
              <a:buChar char=""/>
              <a:defRPr sz="2300" kern="1200" baseline="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3pPr>
            <a:lvl4pPr marL="1371600" indent="-228600" algn="l" rt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9BBB59"/>
              </a:buClr>
              <a:buSzPct val="75000"/>
              <a:buFont typeface="Wingdings" pitchFamily="2" charset="2"/>
              <a:buChar char=""/>
              <a:defRPr sz="2000" kern="1200" baseline="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4pPr>
            <a:lvl5pPr marL="1828800" indent="-228600" algn="l" rt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8064A2"/>
              </a:buClr>
              <a:buSzPct val="65000"/>
              <a:buFont typeface="Wingdings" pitchFamily="2" charset="2"/>
              <a:buChar char=""/>
              <a:defRPr sz="2000" kern="1200" baseline="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en-CA" sz="2600" i="1" dirty="0" smtClean="0">
                <a:solidFill>
                  <a:srgbClr val="0070C0"/>
                </a:solidFill>
              </a:rPr>
              <a:t>Too much of my life is currently being consumed by Mech328 – how can all of this help with that?</a:t>
            </a:r>
            <a:endParaRPr lang="en-CA" sz="2300" dirty="0" smtClean="0">
              <a:solidFill>
                <a:srgbClr val="0070C0"/>
              </a:solidFill>
            </a:endParaRPr>
          </a:p>
          <a:p>
            <a:pPr lvl="1"/>
            <a:endParaRPr lang="en-CA" sz="2300" dirty="0" smtClean="0"/>
          </a:p>
          <a:p>
            <a:pPr lvl="1"/>
            <a:endParaRPr lang="en-CA" sz="2300" dirty="0"/>
          </a:p>
        </p:txBody>
      </p:sp>
    </p:spTree>
    <p:extLst>
      <p:ext uri="{BB962C8B-B14F-4D97-AF65-F5344CB8AC3E}">
        <p14:creationId xmlns:p14="http://schemas.microsoft.com/office/powerpoint/2010/main" val="2811903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Today’s Objectives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09600" y="914400"/>
            <a:ext cx="8305800" cy="3429000"/>
          </a:xfrm>
          <a:noFill/>
        </p:spPr>
        <p:txBody>
          <a:bodyPr/>
          <a:lstStyle/>
          <a:p>
            <a:r>
              <a:rPr lang="en-CA" sz="2400" dirty="0" smtClean="0"/>
              <a:t>Describe the difference between standards, codes, regulations, and certification</a:t>
            </a:r>
          </a:p>
          <a:p>
            <a:r>
              <a:rPr lang="en-CA" sz="2400" dirty="0" smtClean="0"/>
              <a:t>Explain why standards are important, how they are used, and some of the challenges they may present</a:t>
            </a:r>
          </a:p>
          <a:p>
            <a:r>
              <a:rPr lang="en-CA" sz="2400" dirty="0" smtClean="0"/>
              <a:t>Identify standards applicable to the </a:t>
            </a:r>
            <a:r>
              <a:rPr lang="en-CA" sz="2400" dirty="0" err="1" smtClean="0"/>
              <a:t>microplastics</a:t>
            </a:r>
            <a:r>
              <a:rPr lang="en-CA" sz="2400" dirty="0" smtClean="0"/>
              <a:t> ocean sampling project</a:t>
            </a:r>
            <a:endParaRPr lang="en-CA" sz="24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723238"/>
            <a:ext cx="3581400" cy="256014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06533" y="5992200"/>
            <a:ext cx="3581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700" dirty="0"/>
              <a:t>https://www.wrfalp.com/chautauqua-lake-to-be-used-in-international-microplastics-study/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1000" y="3733800"/>
            <a:ext cx="4549248" cy="254957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111901" y="6129489"/>
            <a:ext cx="35814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700" dirty="0"/>
              <a:t>https://www.drkkesler.com/lab-testing-for-brain-health-and-depression/</a:t>
            </a:r>
          </a:p>
        </p:txBody>
      </p:sp>
    </p:spTree>
    <p:extLst>
      <p:ext uri="{BB962C8B-B14F-4D97-AF65-F5344CB8AC3E}">
        <p14:creationId xmlns:p14="http://schemas.microsoft.com/office/powerpoint/2010/main" val="3086461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In-Class Exercise</a:t>
            </a:r>
            <a:endParaRPr lang="en-CA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1369246"/>
              </p:ext>
            </p:extLst>
          </p:nvPr>
        </p:nvGraphicFramePr>
        <p:xfrm>
          <a:off x="608814" y="3409414"/>
          <a:ext cx="8153400" cy="31538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91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342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5416">
                <a:tc>
                  <a:txBody>
                    <a:bodyPr/>
                    <a:lstStyle/>
                    <a:p>
                      <a:r>
                        <a:rPr lang="en-CA" sz="1600" u="sng" dirty="0" smtClean="0">
                          <a:solidFill>
                            <a:schemeClr val="tx1"/>
                          </a:solidFill>
                        </a:rPr>
                        <a:t>Teams</a:t>
                      </a:r>
                      <a:endParaRPr lang="en-CA" sz="1600" u="sng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A" sz="1600" u="sng" dirty="0" smtClean="0">
                          <a:solidFill>
                            <a:schemeClr val="tx1"/>
                          </a:solidFill>
                        </a:rPr>
                        <a:t>Topic</a:t>
                      </a:r>
                      <a:endParaRPr lang="en-CA" sz="1600" u="sng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r>
                        <a:rPr lang="en-CA" sz="1600" dirty="0" smtClean="0">
                          <a:solidFill>
                            <a:schemeClr val="tx1"/>
                          </a:solidFill>
                        </a:rPr>
                        <a:t>1 - 4</a:t>
                      </a:r>
                      <a:endParaRPr lang="en-CA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A" sz="1600" dirty="0" smtClean="0">
                          <a:solidFill>
                            <a:schemeClr val="tx1"/>
                          </a:solidFill>
                        </a:rPr>
                        <a:t>People-Carriers:</a:t>
                      </a:r>
                      <a:r>
                        <a:rPr lang="en-CA" sz="1600" baseline="0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en-CA" sz="1600" dirty="0" smtClean="0">
                          <a:solidFill>
                            <a:schemeClr val="tx1"/>
                          </a:solidFill>
                        </a:rPr>
                        <a:t>Wheelchairs / Stretchers / Gurneys / etc.</a:t>
                      </a:r>
                      <a:endParaRPr lang="en-CA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r>
                        <a:rPr lang="en-CA" sz="1600" dirty="0" smtClean="0">
                          <a:solidFill>
                            <a:schemeClr val="tx1"/>
                          </a:solidFill>
                        </a:rPr>
                        <a:t>5 - 8</a:t>
                      </a:r>
                      <a:endParaRPr lang="en-CA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600" dirty="0" smtClean="0">
                          <a:solidFill>
                            <a:schemeClr val="tx1"/>
                          </a:solidFill>
                        </a:rPr>
                        <a:t>Trail Conditions / Road</a:t>
                      </a:r>
                      <a:r>
                        <a:rPr lang="en-CA" sz="1600" baseline="0" dirty="0" smtClean="0">
                          <a:solidFill>
                            <a:schemeClr val="tx1"/>
                          </a:solidFill>
                        </a:rPr>
                        <a:t> Roughness / Hill Climbing</a:t>
                      </a:r>
                      <a:endParaRPr lang="en-CA" sz="1600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r>
                        <a:rPr lang="en-CA" sz="1600" dirty="0" smtClean="0">
                          <a:solidFill>
                            <a:schemeClr val="tx1"/>
                          </a:solidFill>
                        </a:rPr>
                        <a:t>9 - 12</a:t>
                      </a:r>
                      <a:endParaRPr lang="en-CA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600" dirty="0" smtClean="0">
                          <a:solidFill>
                            <a:schemeClr val="tx1"/>
                          </a:solidFill>
                        </a:rPr>
                        <a:t>Electrical motors, sensors, batteries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r>
                        <a:rPr lang="en-CA" sz="1600" dirty="0" smtClean="0">
                          <a:solidFill>
                            <a:schemeClr val="tx1"/>
                          </a:solidFill>
                        </a:rPr>
                        <a:t>13 - 15</a:t>
                      </a:r>
                      <a:endParaRPr lang="en-CA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600" dirty="0" smtClean="0">
                          <a:solidFill>
                            <a:schemeClr val="tx1"/>
                          </a:solidFill>
                        </a:rPr>
                        <a:t>Propulsion</a:t>
                      </a:r>
                      <a:r>
                        <a:rPr lang="en-CA" sz="1600" baseline="0" dirty="0" smtClean="0">
                          <a:solidFill>
                            <a:schemeClr val="tx1"/>
                          </a:solidFill>
                        </a:rPr>
                        <a:t> equipment standards (thrusters, engines, propellers, etc.)</a:t>
                      </a:r>
                      <a:endParaRPr lang="en-CA" sz="1600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7368">
                <a:tc>
                  <a:txBody>
                    <a:bodyPr/>
                    <a:lstStyle/>
                    <a:p>
                      <a:r>
                        <a:rPr lang="en-CA" sz="1600" dirty="0" smtClean="0">
                          <a:solidFill>
                            <a:schemeClr val="tx1"/>
                          </a:solidFill>
                        </a:rPr>
                        <a:t>16 - 18</a:t>
                      </a:r>
                      <a:endParaRPr lang="en-CA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600" dirty="0" smtClean="0">
                          <a:solidFill>
                            <a:schemeClr val="tx1"/>
                          </a:solidFill>
                        </a:rPr>
                        <a:t>Mechanical</a:t>
                      </a:r>
                      <a:r>
                        <a:rPr lang="en-CA" sz="1600" baseline="0" dirty="0" smtClean="0">
                          <a:solidFill>
                            <a:schemeClr val="tx1"/>
                          </a:solidFill>
                        </a:rPr>
                        <a:t> components </a:t>
                      </a:r>
                      <a:r>
                        <a:rPr lang="en-CA" sz="1600" dirty="0" smtClean="0">
                          <a:solidFill>
                            <a:schemeClr val="tx1"/>
                          </a:solidFill>
                        </a:rPr>
                        <a:t>(e.g. bearings,</a:t>
                      </a:r>
                      <a:r>
                        <a:rPr lang="en-CA" sz="1600" baseline="0" dirty="0" smtClean="0">
                          <a:solidFill>
                            <a:schemeClr val="tx1"/>
                          </a:solidFill>
                        </a:rPr>
                        <a:t> gears, couplings, belt drives, etc.) and materials</a:t>
                      </a:r>
                      <a:endParaRPr lang="en-CA" sz="1600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55320">
                <a:tc>
                  <a:txBody>
                    <a:bodyPr/>
                    <a:lstStyle/>
                    <a:p>
                      <a:r>
                        <a:rPr lang="en-CA" sz="1600" dirty="0" smtClean="0">
                          <a:solidFill>
                            <a:schemeClr val="tx1"/>
                          </a:solidFill>
                        </a:rPr>
                        <a:t>19 - 21</a:t>
                      </a:r>
                      <a:endParaRPr lang="en-CA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600" dirty="0" smtClean="0">
                          <a:solidFill>
                            <a:schemeClr val="tx1"/>
                          </a:solidFill>
                        </a:rPr>
                        <a:t>Environmental</a:t>
                      </a:r>
                      <a:r>
                        <a:rPr lang="en-CA" sz="1600" baseline="0" dirty="0" smtClean="0">
                          <a:solidFill>
                            <a:schemeClr val="tx1"/>
                          </a:solidFill>
                        </a:rPr>
                        <a:t> protection (resist the elements) and resistance to impact &amp; motion loading</a:t>
                      </a:r>
                      <a:endParaRPr lang="en-CA" sz="1600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7" name="Content Placeholder 2"/>
          <p:cNvSpPr>
            <a:spLocks noGrp="1"/>
          </p:cNvSpPr>
          <p:nvPr>
            <p:ph sz="quarter" idx="1"/>
          </p:nvPr>
        </p:nvSpPr>
        <p:spPr>
          <a:xfrm>
            <a:off x="608814" y="825199"/>
            <a:ext cx="8305800" cy="1361741"/>
          </a:xfrm>
        </p:spPr>
        <p:txBody>
          <a:bodyPr/>
          <a:lstStyle/>
          <a:p>
            <a:pPr marL="0" indent="0">
              <a:buNone/>
            </a:pPr>
            <a:r>
              <a:rPr lang="en-CA" sz="2400" dirty="0" smtClean="0"/>
              <a:t>Look up standards related to:</a:t>
            </a:r>
          </a:p>
          <a:p>
            <a:r>
              <a:rPr lang="en-CA" sz="2000" dirty="0" smtClean="0"/>
              <a:t>Materials &amp; design requirements</a:t>
            </a:r>
          </a:p>
          <a:p>
            <a:r>
              <a:rPr lang="en-CA" sz="2000" dirty="0" smtClean="0"/>
              <a:t>Testing requirements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4788424" y="1256907"/>
            <a:ext cx="3695700" cy="9300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19088" indent="-319088" algn="l" rtl="0" eaLnBrk="0" fontAlgn="base" hangingPunct="0">
              <a:spcBef>
                <a:spcPts val="700"/>
              </a:spcBef>
              <a:spcAft>
                <a:spcPct val="0"/>
              </a:spcAft>
              <a:buClr>
                <a:schemeClr val="tx1">
                  <a:lumMod val="75000"/>
                  <a:lumOff val="25000"/>
                </a:schemeClr>
              </a:buClr>
              <a:buSzPct val="60000"/>
              <a:buFont typeface="Wingdings" pitchFamily="2" charset="2"/>
              <a:buChar char=""/>
              <a:defRPr sz="2900" kern="1200" baseline="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1pPr>
            <a:lvl2pPr marL="639763" indent="-273050" algn="l" rtl="0" eaLnBrk="0" fontAlgn="base" hangingPunct="0">
              <a:spcBef>
                <a:spcPts val="550"/>
              </a:spcBef>
              <a:spcAft>
                <a:spcPct val="0"/>
              </a:spcAft>
              <a:buClr>
                <a:schemeClr val="tx1">
                  <a:lumMod val="85000"/>
                  <a:lumOff val="15000"/>
                </a:schemeClr>
              </a:buClr>
              <a:buSzPct val="100000"/>
              <a:buFont typeface="Wingdings" pitchFamily="2" charset="2"/>
              <a:buChar char="§"/>
              <a:defRPr sz="2600" kern="1200" baseline="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2pPr>
            <a:lvl3pPr marL="9144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chemeClr val="bg1">
                  <a:lumMod val="75000"/>
                </a:schemeClr>
              </a:buClr>
              <a:buSzPct val="75000"/>
              <a:buFont typeface="Wingdings" pitchFamily="2" charset="2"/>
              <a:buChar char=""/>
              <a:defRPr sz="2300" kern="1200" baseline="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3pPr>
            <a:lvl4pPr marL="1371600" indent="-228600" algn="l" rt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9BBB59"/>
              </a:buClr>
              <a:buSzPct val="75000"/>
              <a:buFont typeface="Wingdings" pitchFamily="2" charset="2"/>
              <a:buChar char=""/>
              <a:defRPr sz="2000" kern="1200" baseline="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4pPr>
            <a:lvl5pPr marL="1828800" indent="-228600" algn="l" rt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8064A2"/>
              </a:buClr>
              <a:buSzPct val="65000"/>
              <a:buFont typeface="Wingdings" pitchFamily="2" charset="2"/>
              <a:buChar char=""/>
              <a:defRPr sz="2000" kern="1200" baseline="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2000" dirty="0" smtClean="0"/>
              <a:t>Operating requirements</a:t>
            </a:r>
          </a:p>
          <a:p>
            <a:r>
              <a:rPr lang="en-CA" sz="2000" dirty="0" smtClean="0"/>
              <a:t>Sampling requirements</a:t>
            </a:r>
            <a:endParaRPr lang="en-CA" sz="2000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 bwMode="auto">
          <a:xfrm>
            <a:off x="608814" y="2057400"/>
            <a:ext cx="7658100" cy="6629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19088" indent="-319088" algn="l" rtl="0" eaLnBrk="0" fontAlgn="base" hangingPunct="0">
              <a:spcBef>
                <a:spcPts val="700"/>
              </a:spcBef>
              <a:spcAft>
                <a:spcPct val="0"/>
              </a:spcAft>
              <a:buClr>
                <a:schemeClr val="tx1">
                  <a:lumMod val="75000"/>
                  <a:lumOff val="25000"/>
                </a:schemeClr>
              </a:buClr>
              <a:buSzPct val="60000"/>
              <a:buFont typeface="Wingdings" pitchFamily="2" charset="2"/>
              <a:buChar char=""/>
              <a:defRPr sz="2900" kern="1200" baseline="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1pPr>
            <a:lvl2pPr marL="639763" indent="-273050" algn="l" rtl="0" eaLnBrk="0" fontAlgn="base" hangingPunct="0">
              <a:spcBef>
                <a:spcPts val="550"/>
              </a:spcBef>
              <a:spcAft>
                <a:spcPct val="0"/>
              </a:spcAft>
              <a:buClr>
                <a:schemeClr val="tx1">
                  <a:lumMod val="85000"/>
                  <a:lumOff val="15000"/>
                </a:schemeClr>
              </a:buClr>
              <a:buSzPct val="100000"/>
              <a:buFont typeface="Wingdings" pitchFamily="2" charset="2"/>
              <a:buChar char="§"/>
              <a:defRPr sz="2600" kern="1200" baseline="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2pPr>
            <a:lvl3pPr marL="9144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chemeClr val="bg1">
                  <a:lumMod val="75000"/>
                </a:schemeClr>
              </a:buClr>
              <a:buSzPct val="75000"/>
              <a:buFont typeface="Wingdings" pitchFamily="2" charset="2"/>
              <a:buChar char=""/>
              <a:defRPr sz="2300" kern="1200" baseline="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3pPr>
            <a:lvl4pPr marL="1371600" indent="-228600" algn="l" rt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9BBB59"/>
              </a:buClr>
              <a:buSzPct val="75000"/>
              <a:buFont typeface="Wingdings" pitchFamily="2" charset="2"/>
              <a:buChar char=""/>
              <a:defRPr sz="2000" kern="1200" baseline="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4pPr>
            <a:lvl5pPr marL="1828800" indent="-228600" algn="l" rt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8064A2"/>
              </a:buClr>
              <a:buSzPct val="65000"/>
              <a:buFont typeface="Wingdings" pitchFamily="2" charset="2"/>
              <a:buChar char=""/>
              <a:defRPr sz="2000" kern="1200" baseline="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CA" sz="2000" dirty="0" smtClean="0"/>
              <a:t>Identify specific organizations, standards, and technical committees by name and number where possible. </a:t>
            </a:r>
            <a:endParaRPr lang="en-CA" sz="2000" dirty="0"/>
          </a:p>
        </p:txBody>
      </p:sp>
      <p:sp>
        <p:nvSpPr>
          <p:cNvPr id="3" name="TextBox 2"/>
          <p:cNvSpPr txBox="1"/>
          <p:nvPr/>
        </p:nvSpPr>
        <p:spPr>
          <a:xfrm>
            <a:off x="608814" y="2895600"/>
            <a:ext cx="8153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 smtClean="0"/>
              <a:t>Collaborate using google </a:t>
            </a:r>
            <a:r>
              <a:rPr lang="en-CA" sz="1600" dirty="0"/>
              <a:t>sheets:  </a:t>
            </a:r>
            <a:r>
              <a:rPr lang="en-CA" sz="1600" dirty="0">
                <a:solidFill>
                  <a:srgbClr val="0070C0"/>
                </a:solidFill>
              </a:rPr>
              <a:t>https://tinyurl.com/Mech328-Standards  </a:t>
            </a:r>
          </a:p>
        </p:txBody>
      </p:sp>
    </p:spTree>
    <p:extLst>
      <p:ext uri="{BB962C8B-B14F-4D97-AF65-F5344CB8AC3E}">
        <p14:creationId xmlns:p14="http://schemas.microsoft.com/office/powerpoint/2010/main" val="2790233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In-Class Exercise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4800" y="889583"/>
            <a:ext cx="8305800" cy="2394220"/>
          </a:xfrm>
        </p:spPr>
        <p:txBody>
          <a:bodyPr/>
          <a:lstStyle/>
          <a:p>
            <a:pPr marL="0" indent="0">
              <a:buNone/>
            </a:pPr>
            <a:r>
              <a:rPr lang="en-CA" sz="1600" dirty="0"/>
              <a:t>IEC (International </a:t>
            </a:r>
            <a:r>
              <a:rPr lang="en-CA" sz="1600" dirty="0" err="1"/>
              <a:t>Electrotechnical</a:t>
            </a:r>
            <a:r>
              <a:rPr lang="en-CA" sz="1600" dirty="0"/>
              <a:t> Commission)</a:t>
            </a:r>
          </a:p>
          <a:p>
            <a:pPr marL="0" indent="0">
              <a:buNone/>
            </a:pPr>
            <a:r>
              <a:rPr lang="en-CA" sz="1600" dirty="0" smtClean="0"/>
              <a:t>ISO </a:t>
            </a:r>
            <a:r>
              <a:rPr lang="en-CA" sz="1600" dirty="0"/>
              <a:t>(International Organization for Standardization)</a:t>
            </a:r>
          </a:p>
          <a:p>
            <a:pPr marL="0" indent="0">
              <a:buNone/>
            </a:pPr>
            <a:r>
              <a:rPr lang="en-CA" sz="1600" dirty="0" smtClean="0"/>
              <a:t>ASTM </a:t>
            </a:r>
            <a:r>
              <a:rPr lang="en-CA" sz="1600" dirty="0"/>
              <a:t>(American Society for Testing Materials</a:t>
            </a:r>
            <a:r>
              <a:rPr lang="en-CA" sz="1600" dirty="0" smtClean="0"/>
              <a:t>)</a:t>
            </a:r>
          </a:p>
          <a:p>
            <a:pPr marL="0" indent="0">
              <a:buNone/>
            </a:pPr>
            <a:r>
              <a:rPr lang="en-CA" sz="1600" dirty="0" smtClean="0"/>
              <a:t>CSA (Canadian Standards Association)</a:t>
            </a:r>
            <a:endParaRPr lang="en-CA" sz="1600" dirty="0"/>
          </a:p>
          <a:p>
            <a:pPr marL="0" indent="0">
              <a:buNone/>
            </a:pPr>
            <a:r>
              <a:rPr lang="en-CA" sz="1600" dirty="0"/>
              <a:t>DIN (transl. German Institute for Standardisation)</a:t>
            </a:r>
          </a:p>
          <a:p>
            <a:pPr marL="0" indent="0">
              <a:buNone/>
            </a:pPr>
            <a:r>
              <a:rPr lang="en-CA" sz="1600" dirty="0" smtClean="0"/>
              <a:t>Bureau Veritas Group</a:t>
            </a:r>
            <a:endParaRPr lang="en-CA" sz="1600" dirty="0"/>
          </a:p>
          <a:p>
            <a:pPr marL="0" indent="0">
              <a:buNone/>
            </a:pPr>
            <a:r>
              <a:rPr lang="en-CA" sz="1600" dirty="0" smtClean="0"/>
              <a:t>NEMA </a:t>
            </a:r>
            <a:r>
              <a:rPr lang="en-CA" sz="1600" dirty="0"/>
              <a:t>(National Electrical Manufacturers Association</a:t>
            </a:r>
            <a:r>
              <a:rPr lang="en-CA" sz="1600" dirty="0" smtClean="0"/>
              <a:t>)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4876800" y="902516"/>
            <a:ext cx="8305800" cy="19930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19088" indent="-319088" algn="l" rtl="0" eaLnBrk="0" fontAlgn="base" hangingPunct="0">
              <a:spcBef>
                <a:spcPts val="700"/>
              </a:spcBef>
              <a:spcAft>
                <a:spcPct val="0"/>
              </a:spcAft>
              <a:buClr>
                <a:schemeClr val="tx1">
                  <a:lumMod val="75000"/>
                  <a:lumOff val="25000"/>
                </a:schemeClr>
              </a:buClr>
              <a:buSzPct val="60000"/>
              <a:buFont typeface="Wingdings" pitchFamily="2" charset="2"/>
              <a:buChar char=""/>
              <a:defRPr sz="2900" kern="1200" baseline="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1pPr>
            <a:lvl2pPr marL="639763" indent="-273050" algn="l" rtl="0" eaLnBrk="0" fontAlgn="base" hangingPunct="0">
              <a:spcBef>
                <a:spcPts val="550"/>
              </a:spcBef>
              <a:spcAft>
                <a:spcPct val="0"/>
              </a:spcAft>
              <a:buClr>
                <a:schemeClr val="tx1">
                  <a:lumMod val="85000"/>
                  <a:lumOff val="15000"/>
                </a:schemeClr>
              </a:buClr>
              <a:buSzPct val="100000"/>
              <a:buFont typeface="Wingdings" pitchFamily="2" charset="2"/>
              <a:buChar char="§"/>
              <a:defRPr sz="2600" kern="1200" baseline="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2pPr>
            <a:lvl3pPr marL="9144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chemeClr val="bg1">
                  <a:lumMod val="75000"/>
                </a:schemeClr>
              </a:buClr>
              <a:buSzPct val="75000"/>
              <a:buFont typeface="Wingdings" pitchFamily="2" charset="2"/>
              <a:buChar char=""/>
              <a:defRPr sz="2300" kern="1200" baseline="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3pPr>
            <a:lvl4pPr marL="1371600" indent="-228600" algn="l" rt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9BBB59"/>
              </a:buClr>
              <a:buSzPct val="75000"/>
              <a:buFont typeface="Wingdings" pitchFamily="2" charset="2"/>
              <a:buChar char=""/>
              <a:defRPr sz="2000" kern="1200" baseline="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4pPr>
            <a:lvl5pPr marL="1828800" indent="-228600" algn="l" rt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8064A2"/>
              </a:buClr>
              <a:buSzPct val="65000"/>
              <a:buFont typeface="Wingdings" pitchFamily="2" charset="2"/>
              <a:buChar char=""/>
              <a:defRPr sz="2000" kern="1200" baseline="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en-CA" sz="1600" dirty="0" smtClean="0"/>
              <a:t>MIL – STD (US Military Standard)</a:t>
            </a:r>
          </a:p>
          <a:p>
            <a:pPr marL="0" indent="0">
              <a:buFont typeface="Wingdings" pitchFamily="2" charset="2"/>
              <a:buNone/>
            </a:pPr>
            <a:r>
              <a:rPr lang="en-CA" sz="1600" dirty="0" smtClean="0"/>
              <a:t>JETEC (Joint Electron Tube Engineering Council)</a:t>
            </a:r>
          </a:p>
          <a:p>
            <a:pPr marL="0" indent="0">
              <a:buFont typeface="Wingdings" pitchFamily="2" charset="2"/>
              <a:buNone/>
            </a:pPr>
            <a:r>
              <a:rPr lang="en-CA" sz="1600" dirty="0" smtClean="0"/>
              <a:t>ASME (American Society of Mechanical Engineers)</a:t>
            </a:r>
          </a:p>
          <a:p>
            <a:pPr marL="0" indent="0">
              <a:buFont typeface="Wingdings" pitchFamily="2" charset="2"/>
              <a:buNone/>
            </a:pPr>
            <a:r>
              <a:rPr lang="en-CA" sz="1600" dirty="0" smtClean="0"/>
              <a:t>CTA (Consumer Technology Association)</a:t>
            </a:r>
          </a:p>
          <a:p>
            <a:pPr marL="0" indent="0">
              <a:buFont typeface="Wingdings" pitchFamily="2" charset="2"/>
              <a:buNone/>
            </a:pPr>
            <a:r>
              <a:rPr lang="en-CA" sz="1600" dirty="0" smtClean="0"/>
              <a:t>SAE (Society of Automotive Engineers)</a:t>
            </a:r>
          </a:p>
          <a:p>
            <a:pPr marL="0" indent="0">
              <a:buFont typeface="Wingdings" pitchFamily="2" charset="2"/>
              <a:buNone/>
            </a:pPr>
            <a:r>
              <a:rPr lang="en-CA" sz="1600" dirty="0" smtClean="0"/>
              <a:t>DNV GL</a:t>
            </a:r>
            <a:endParaRPr lang="en-CA" sz="1600" dirty="0"/>
          </a:p>
        </p:txBody>
      </p:sp>
      <p:sp>
        <p:nvSpPr>
          <p:cNvPr id="6" name="TextBox 5"/>
          <p:cNvSpPr txBox="1"/>
          <p:nvPr/>
        </p:nvSpPr>
        <p:spPr>
          <a:xfrm>
            <a:off x="152400" y="3220536"/>
            <a:ext cx="8610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Can also look up test labs such as: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CSA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Halthass.co.nz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657600" y="3283803"/>
            <a:ext cx="4800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CA" sz="16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Desolutions.com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600" dirty="0">
                <a:latin typeface="Calibri" panose="020F0502020204030204" pitchFamily="34" charset="0"/>
                <a:cs typeface="Calibri" panose="020F0502020204030204" pitchFamily="34" charset="0"/>
              </a:rPr>
              <a:t>http://labtestcert.com</a:t>
            </a:r>
            <a:endParaRPr lang="en-CA" sz="16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0031082"/>
              </p:ext>
            </p:extLst>
          </p:nvPr>
        </p:nvGraphicFramePr>
        <p:xfrm>
          <a:off x="152399" y="4051532"/>
          <a:ext cx="8734425" cy="26540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89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354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3922">
                <a:tc>
                  <a:txBody>
                    <a:bodyPr/>
                    <a:lstStyle/>
                    <a:p>
                      <a:r>
                        <a:rPr lang="en-CA" sz="1400" u="sng" dirty="0" smtClean="0">
                          <a:solidFill>
                            <a:schemeClr val="tx1"/>
                          </a:solidFill>
                        </a:rPr>
                        <a:t>Teams</a:t>
                      </a:r>
                      <a:endParaRPr lang="en-CA" sz="1400" u="sng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A" sz="1400" u="sng" dirty="0" smtClean="0">
                          <a:solidFill>
                            <a:schemeClr val="tx1"/>
                          </a:solidFill>
                        </a:rPr>
                        <a:t>Topic</a:t>
                      </a:r>
                      <a:endParaRPr lang="en-CA" sz="1400" u="sng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3922">
                <a:tc>
                  <a:txBody>
                    <a:bodyPr/>
                    <a:lstStyle/>
                    <a:p>
                      <a:r>
                        <a:rPr lang="en-CA" sz="1400" dirty="0" smtClean="0">
                          <a:solidFill>
                            <a:schemeClr val="tx1"/>
                          </a:solidFill>
                        </a:rPr>
                        <a:t>1 - 4</a:t>
                      </a:r>
                      <a:endParaRPr lang="en-CA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A" sz="1400" dirty="0" smtClean="0">
                          <a:solidFill>
                            <a:schemeClr val="tx1"/>
                          </a:solidFill>
                        </a:rPr>
                        <a:t>People-Carriers:</a:t>
                      </a:r>
                      <a:r>
                        <a:rPr lang="en-CA" sz="1400" baseline="0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en-CA" sz="1400" dirty="0" smtClean="0">
                          <a:solidFill>
                            <a:schemeClr val="tx1"/>
                          </a:solidFill>
                        </a:rPr>
                        <a:t>Wheelchairs / Stretchers / Gurneys / etc.</a:t>
                      </a:r>
                      <a:endParaRPr lang="en-CA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3922">
                <a:tc>
                  <a:txBody>
                    <a:bodyPr/>
                    <a:lstStyle/>
                    <a:p>
                      <a:r>
                        <a:rPr lang="en-CA" sz="1400" dirty="0" smtClean="0">
                          <a:solidFill>
                            <a:schemeClr val="tx1"/>
                          </a:solidFill>
                        </a:rPr>
                        <a:t>5 - 8</a:t>
                      </a:r>
                      <a:endParaRPr lang="en-CA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400" dirty="0" smtClean="0">
                          <a:solidFill>
                            <a:schemeClr val="tx1"/>
                          </a:solidFill>
                        </a:rPr>
                        <a:t>Trail Conditions / Road</a:t>
                      </a:r>
                      <a:r>
                        <a:rPr lang="en-CA" sz="1400" baseline="0" dirty="0" smtClean="0">
                          <a:solidFill>
                            <a:schemeClr val="tx1"/>
                          </a:solidFill>
                        </a:rPr>
                        <a:t> Roughness / Hill Climbing</a:t>
                      </a:r>
                      <a:endParaRPr lang="en-CA" sz="1400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3922">
                <a:tc>
                  <a:txBody>
                    <a:bodyPr/>
                    <a:lstStyle/>
                    <a:p>
                      <a:r>
                        <a:rPr lang="en-CA" sz="1400" dirty="0" smtClean="0">
                          <a:solidFill>
                            <a:schemeClr val="tx1"/>
                          </a:solidFill>
                        </a:rPr>
                        <a:t>9 - 12</a:t>
                      </a:r>
                      <a:endParaRPr lang="en-CA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400" dirty="0" smtClean="0">
                          <a:solidFill>
                            <a:schemeClr val="tx1"/>
                          </a:solidFill>
                        </a:rPr>
                        <a:t>Electrical motors, sensors, batteries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3922">
                <a:tc>
                  <a:txBody>
                    <a:bodyPr/>
                    <a:lstStyle/>
                    <a:p>
                      <a:r>
                        <a:rPr lang="en-CA" sz="1400" dirty="0" smtClean="0">
                          <a:solidFill>
                            <a:schemeClr val="tx1"/>
                          </a:solidFill>
                        </a:rPr>
                        <a:t>13 - 15</a:t>
                      </a:r>
                      <a:endParaRPr lang="en-CA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400" dirty="0" smtClean="0">
                          <a:solidFill>
                            <a:schemeClr val="tx1"/>
                          </a:solidFill>
                        </a:rPr>
                        <a:t>Propulsion</a:t>
                      </a:r>
                      <a:r>
                        <a:rPr lang="en-CA" sz="1400" baseline="0" dirty="0" smtClean="0">
                          <a:solidFill>
                            <a:schemeClr val="tx1"/>
                          </a:solidFill>
                        </a:rPr>
                        <a:t> equipment standards (thrusters, engines, propellers, etc.)</a:t>
                      </a:r>
                      <a:endParaRPr lang="en-CA" sz="1400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2229">
                <a:tc>
                  <a:txBody>
                    <a:bodyPr/>
                    <a:lstStyle/>
                    <a:p>
                      <a:r>
                        <a:rPr lang="en-CA" sz="1400" dirty="0" smtClean="0">
                          <a:solidFill>
                            <a:schemeClr val="tx1"/>
                          </a:solidFill>
                        </a:rPr>
                        <a:t>16 - 18</a:t>
                      </a:r>
                      <a:endParaRPr lang="en-CA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400" dirty="0" smtClean="0">
                          <a:solidFill>
                            <a:schemeClr val="tx1"/>
                          </a:solidFill>
                        </a:rPr>
                        <a:t>Mechanical</a:t>
                      </a:r>
                      <a:r>
                        <a:rPr lang="en-CA" sz="1400" baseline="0" dirty="0" smtClean="0">
                          <a:solidFill>
                            <a:schemeClr val="tx1"/>
                          </a:solidFill>
                        </a:rPr>
                        <a:t> components </a:t>
                      </a:r>
                      <a:r>
                        <a:rPr lang="en-CA" sz="1400" dirty="0" smtClean="0">
                          <a:solidFill>
                            <a:schemeClr val="tx1"/>
                          </a:solidFill>
                        </a:rPr>
                        <a:t>(e.g. bearings,</a:t>
                      </a:r>
                      <a:r>
                        <a:rPr lang="en-CA" sz="1400" baseline="0" dirty="0" smtClean="0">
                          <a:solidFill>
                            <a:schemeClr val="tx1"/>
                          </a:solidFill>
                        </a:rPr>
                        <a:t> gears, couplings, belt drives, etc.) and materials</a:t>
                      </a:r>
                      <a:endParaRPr lang="en-CA" sz="1400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42229">
                <a:tc>
                  <a:txBody>
                    <a:bodyPr/>
                    <a:lstStyle/>
                    <a:p>
                      <a:r>
                        <a:rPr lang="en-CA" sz="1400" dirty="0" smtClean="0">
                          <a:solidFill>
                            <a:schemeClr val="tx1"/>
                          </a:solidFill>
                        </a:rPr>
                        <a:t>19 - 21</a:t>
                      </a:r>
                      <a:endParaRPr lang="en-CA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400" dirty="0" smtClean="0">
                          <a:solidFill>
                            <a:schemeClr val="tx1"/>
                          </a:solidFill>
                        </a:rPr>
                        <a:t>Environmental</a:t>
                      </a:r>
                      <a:r>
                        <a:rPr lang="en-CA" sz="1400" baseline="0" dirty="0" smtClean="0">
                          <a:solidFill>
                            <a:schemeClr val="tx1"/>
                          </a:solidFill>
                        </a:rPr>
                        <a:t> protection (resist the elements) and resistance to impact &amp; motion loading</a:t>
                      </a:r>
                      <a:endParaRPr lang="en-CA" sz="1400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26552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610600" cy="762000"/>
          </a:xfrm>
        </p:spPr>
        <p:txBody>
          <a:bodyPr/>
          <a:lstStyle/>
          <a:p>
            <a:r>
              <a:rPr lang="en-CA" sz="2800" dirty="0" smtClean="0"/>
              <a:t>Teams 1-4:  </a:t>
            </a:r>
            <a:r>
              <a:rPr lang="en-CA" sz="2800" dirty="0" smtClean="0">
                <a:solidFill>
                  <a:schemeClr val="tx1"/>
                </a:solidFill>
              </a:rPr>
              <a:t>People-Carrier standards</a:t>
            </a:r>
            <a:endParaRPr lang="en-CA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CA" sz="2000" dirty="0" smtClean="0"/>
              <a:t> </a:t>
            </a:r>
            <a:endParaRPr lang="en-CA" sz="2000" dirty="0"/>
          </a:p>
        </p:txBody>
      </p:sp>
    </p:spTree>
    <p:extLst>
      <p:ext uri="{BB962C8B-B14F-4D97-AF65-F5344CB8AC3E}">
        <p14:creationId xmlns:p14="http://schemas.microsoft.com/office/powerpoint/2010/main" val="3125998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z="2800" dirty="0" smtClean="0"/>
              <a:t>Teams 5-8:  Trail Condition Standards</a:t>
            </a:r>
            <a:endParaRPr lang="en-CA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CA" sz="2000" dirty="0" smtClean="0"/>
              <a:t> </a:t>
            </a:r>
            <a:endParaRPr lang="en-CA" sz="2000" dirty="0"/>
          </a:p>
        </p:txBody>
      </p:sp>
    </p:spTree>
    <p:extLst>
      <p:ext uri="{BB962C8B-B14F-4D97-AF65-F5344CB8AC3E}">
        <p14:creationId xmlns:p14="http://schemas.microsoft.com/office/powerpoint/2010/main" val="2877451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z="2800" dirty="0" smtClean="0"/>
              <a:t>Teams 9-12:  Electrical motors / components / batteries</a:t>
            </a:r>
            <a:endParaRPr lang="en-CA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CA" sz="2000" dirty="0" smtClean="0"/>
              <a:t> </a:t>
            </a:r>
            <a:endParaRPr lang="en-CA" sz="2000" dirty="0"/>
          </a:p>
        </p:txBody>
      </p:sp>
    </p:spTree>
    <p:extLst>
      <p:ext uri="{BB962C8B-B14F-4D97-AF65-F5344CB8AC3E}">
        <p14:creationId xmlns:p14="http://schemas.microsoft.com/office/powerpoint/2010/main" val="1139761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z="2800" dirty="0" smtClean="0"/>
              <a:t>Teams 13-15:  Propulsion equipment standards</a:t>
            </a:r>
            <a:endParaRPr lang="en-CA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CA" sz="2000" dirty="0" smtClean="0"/>
              <a:t> </a:t>
            </a:r>
          </a:p>
          <a:p>
            <a:endParaRPr lang="en-CA" sz="2000" dirty="0" smtClean="0"/>
          </a:p>
          <a:p>
            <a:endParaRPr lang="en-CA" sz="2000" dirty="0" smtClean="0"/>
          </a:p>
          <a:p>
            <a:endParaRPr lang="en-CA" sz="2000" dirty="0" smtClean="0"/>
          </a:p>
          <a:p>
            <a:endParaRPr lang="en-CA" sz="2000" dirty="0" smtClean="0"/>
          </a:p>
          <a:p>
            <a:endParaRPr lang="en-CA" sz="2000" dirty="0"/>
          </a:p>
        </p:txBody>
      </p:sp>
    </p:spTree>
    <p:extLst>
      <p:ext uri="{BB962C8B-B14F-4D97-AF65-F5344CB8AC3E}">
        <p14:creationId xmlns:p14="http://schemas.microsoft.com/office/powerpoint/2010/main" val="1793006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z="2800" dirty="0" smtClean="0"/>
              <a:t>Teams 16-18: Mechanical components and materials</a:t>
            </a:r>
            <a:endParaRPr lang="en-CA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09600" y="914400"/>
            <a:ext cx="8305800" cy="5486400"/>
          </a:xfrm>
        </p:spPr>
        <p:txBody>
          <a:bodyPr/>
          <a:lstStyle/>
          <a:p>
            <a:r>
              <a:rPr lang="en-CA" sz="2000" dirty="0" smtClean="0"/>
              <a:t> </a:t>
            </a:r>
          </a:p>
          <a:p>
            <a:endParaRPr lang="en-CA" sz="2000" dirty="0"/>
          </a:p>
        </p:txBody>
      </p:sp>
    </p:spTree>
    <p:extLst>
      <p:ext uri="{BB962C8B-B14F-4D97-AF65-F5344CB8AC3E}">
        <p14:creationId xmlns:p14="http://schemas.microsoft.com/office/powerpoint/2010/main" val="4192302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z="2400" dirty="0" smtClean="0"/>
              <a:t>Teams 19-21: Environmental protection and impact loading</a:t>
            </a:r>
            <a:endParaRPr lang="en-CA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CA" sz="2000" dirty="0" smtClean="0"/>
              <a:t> </a:t>
            </a:r>
            <a:endParaRPr lang="en-CA" sz="2000" dirty="0"/>
          </a:p>
        </p:txBody>
      </p:sp>
    </p:spTree>
    <p:extLst>
      <p:ext uri="{BB962C8B-B14F-4D97-AF65-F5344CB8AC3E}">
        <p14:creationId xmlns:p14="http://schemas.microsoft.com/office/powerpoint/2010/main" val="4292745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Today’s Objectives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09600" y="914400"/>
            <a:ext cx="8305800" cy="3429000"/>
          </a:xfrm>
          <a:noFill/>
        </p:spPr>
        <p:txBody>
          <a:bodyPr/>
          <a:lstStyle/>
          <a:p>
            <a:r>
              <a:rPr lang="en-CA" sz="2400" dirty="0" smtClean="0"/>
              <a:t>Describe the difference between standards, codes, regulations, and certification</a:t>
            </a:r>
          </a:p>
          <a:p>
            <a:r>
              <a:rPr lang="en-CA" sz="2400" dirty="0" smtClean="0"/>
              <a:t>Explain why standards are important, how they are used, and some of the challenges they may present</a:t>
            </a:r>
          </a:p>
          <a:p>
            <a:r>
              <a:rPr lang="en-CA" sz="2400" dirty="0" smtClean="0"/>
              <a:t>Identify standards applicable to the </a:t>
            </a:r>
            <a:r>
              <a:rPr lang="en-CA" sz="2400" strike="sngStrike" dirty="0" err="1" smtClean="0"/>
              <a:t>microplastics</a:t>
            </a:r>
            <a:r>
              <a:rPr lang="en-CA" sz="2400" strike="sngStrike" dirty="0" smtClean="0"/>
              <a:t> ocean sampling project</a:t>
            </a:r>
            <a:endParaRPr lang="en-CA" sz="2400" strike="sngStrike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723238"/>
            <a:ext cx="3581400" cy="256014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06533" y="5992200"/>
            <a:ext cx="3581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700" dirty="0"/>
              <a:t>https://www.wrfalp.com/chautauqua-lake-to-be-used-in-international-microplastics-study/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1000" y="3733800"/>
            <a:ext cx="4549248" cy="254957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111901" y="6129489"/>
            <a:ext cx="35814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700" dirty="0"/>
              <a:t>https://www.drkkesler.com/lab-testing-for-brain-health-and-depression/</a:t>
            </a:r>
          </a:p>
        </p:txBody>
      </p:sp>
    </p:spTree>
    <p:extLst>
      <p:ext uri="{BB962C8B-B14F-4D97-AF65-F5344CB8AC3E}">
        <p14:creationId xmlns:p14="http://schemas.microsoft.com/office/powerpoint/2010/main" val="1966659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Outline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09600" y="914400"/>
            <a:ext cx="8305800" cy="4343400"/>
          </a:xfrm>
        </p:spPr>
        <p:txBody>
          <a:bodyPr/>
          <a:lstStyle/>
          <a:p>
            <a:r>
              <a:rPr lang="en-CA" sz="2400" dirty="0" smtClean="0"/>
              <a:t>Why and from where?</a:t>
            </a:r>
          </a:p>
          <a:p>
            <a:r>
              <a:rPr lang="en-CA" sz="2400" dirty="0" smtClean="0"/>
              <a:t>Standards / Certification / Codes / Regulations</a:t>
            </a:r>
          </a:p>
          <a:p>
            <a:r>
              <a:rPr lang="en-CA" sz="2400" dirty="0" smtClean="0"/>
              <a:t>Who’s who in North America</a:t>
            </a:r>
          </a:p>
          <a:p>
            <a:r>
              <a:rPr lang="en-CA" sz="2400" dirty="0" smtClean="0"/>
              <a:t>Example standards organizations</a:t>
            </a:r>
          </a:p>
          <a:p>
            <a:r>
              <a:rPr lang="en-CA" sz="2400" dirty="0" smtClean="0"/>
              <a:t>Benefits of standards</a:t>
            </a:r>
          </a:p>
          <a:p>
            <a:r>
              <a:rPr lang="en-CA" sz="2400" dirty="0" smtClean="0"/>
              <a:t>Challenges to be aware of</a:t>
            </a:r>
          </a:p>
          <a:p>
            <a:r>
              <a:rPr lang="en-CA" sz="2400" dirty="0" smtClean="0"/>
              <a:t>How we can use them</a:t>
            </a:r>
          </a:p>
          <a:p>
            <a:r>
              <a:rPr lang="en-CA" sz="2400" dirty="0" smtClean="0"/>
              <a:t>Summary</a:t>
            </a:r>
          </a:p>
          <a:p>
            <a:r>
              <a:rPr lang="en-CA" sz="2400" dirty="0" smtClean="0"/>
              <a:t>Exercise: project-applicable standards</a:t>
            </a:r>
          </a:p>
          <a:p>
            <a:pPr marL="0" indent="0">
              <a:buNone/>
            </a:pPr>
            <a:endParaRPr lang="en-CA" sz="2400" dirty="0" smtClean="0"/>
          </a:p>
          <a:p>
            <a:pPr marL="0" indent="0">
              <a:buNone/>
            </a:pPr>
            <a:endParaRPr lang="en-CA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Ever read a law book?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0" y="914400"/>
            <a:ext cx="8915400" cy="4953000"/>
          </a:xfrm>
        </p:spPr>
        <p:txBody>
          <a:bodyPr/>
          <a:lstStyle/>
          <a:p>
            <a:r>
              <a:rPr lang="en-US" sz="1300" dirty="0"/>
              <a:t>§ 136.105 Applicability.</a:t>
            </a:r>
          </a:p>
          <a:p>
            <a:pPr lvl="1"/>
            <a:r>
              <a:rPr lang="en-US" sz="1300" dirty="0"/>
              <a:t>(a) This subchapter is applicable to all U.S.-flag towing vessels as defined in § 136.110 engaged in pushing, pulling, or hauling alongside, except -</a:t>
            </a:r>
          </a:p>
          <a:p>
            <a:pPr lvl="2"/>
            <a:r>
              <a:rPr lang="en-US" sz="1300" dirty="0"/>
              <a:t>(1) A vessel less than 26 feet (7.92 meters) in length measured from end to end over the deck (excluding the sheer), unless that vessel is pushing, pulling, or hauling a barge that is carrying oil or hazardous material in bulk;</a:t>
            </a:r>
          </a:p>
          <a:p>
            <a:pPr lvl="2"/>
            <a:r>
              <a:rPr lang="en-US" sz="1300" dirty="0"/>
              <a:t>(2) A vessel engaged in one or more of the following:</a:t>
            </a:r>
          </a:p>
          <a:p>
            <a:pPr lvl="3"/>
            <a:r>
              <a:rPr lang="en-US" sz="1300" dirty="0"/>
              <a:t>(</a:t>
            </a:r>
            <a:r>
              <a:rPr lang="en-US" sz="1300" dirty="0" err="1"/>
              <a:t>i</a:t>
            </a:r>
            <a:r>
              <a:rPr lang="en-US" sz="1300" dirty="0" smtClean="0"/>
              <a:t>) Assistance </a:t>
            </a:r>
            <a:r>
              <a:rPr lang="en-US" sz="1300" dirty="0"/>
              <a:t>towing as defined in § 136.110;</a:t>
            </a:r>
          </a:p>
          <a:p>
            <a:pPr lvl="3"/>
            <a:r>
              <a:rPr lang="en-US" sz="1300" dirty="0"/>
              <a:t>(ii</a:t>
            </a:r>
            <a:r>
              <a:rPr lang="en-US" sz="1300" dirty="0" smtClean="0"/>
              <a:t>) Towing</a:t>
            </a:r>
            <a:r>
              <a:rPr lang="en-US" sz="1300" dirty="0"/>
              <a:t> recreational vessels for salvage; or</a:t>
            </a:r>
          </a:p>
          <a:p>
            <a:pPr lvl="3"/>
            <a:r>
              <a:rPr lang="en-US" sz="1300" dirty="0"/>
              <a:t>(iii) Transporting or assisting the navigation of recreational vessels within and between marinas and marina facilities, within a limited geographic area, as determined by the local Captain of the Port (COTP);</a:t>
            </a:r>
          </a:p>
          <a:p>
            <a:pPr lvl="2"/>
            <a:r>
              <a:rPr lang="en-US" sz="1300" dirty="0"/>
              <a:t>(3) A workboat operating exclusively within a worksite and performing intermittent towing within the worksite;</a:t>
            </a:r>
          </a:p>
          <a:p>
            <a:pPr lvl="2"/>
            <a:r>
              <a:rPr lang="en-US" sz="1300" dirty="0"/>
              <a:t>(4) A seagoing towing vessel of 300 gross tons or more subject to the provisions of subchapter I of this chapter;</a:t>
            </a:r>
          </a:p>
          <a:p>
            <a:pPr lvl="2"/>
            <a:r>
              <a:rPr lang="en-US" sz="1300" dirty="0"/>
              <a:t>(5) A vessel inspected under other subchapters of this chapter that may perform occasional towing;</a:t>
            </a:r>
          </a:p>
          <a:p>
            <a:pPr lvl="2"/>
            <a:r>
              <a:rPr lang="en-US" sz="1300" dirty="0"/>
              <a:t>(6) A public vessel as defined in 46 U.S.C. 2101;</a:t>
            </a:r>
          </a:p>
          <a:p>
            <a:pPr lvl="2"/>
            <a:r>
              <a:rPr lang="en-US" sz="1300" dirty="0"/>
              <a:t>(7) A vessel that has surrendered its COI and is laid up, dismantled, or otherwise out of service; and</a:t>
            </a:r>
          </a:p>
          <a:p>
            <a:pPr lvl="2"/>
            <a:r>
              <a:rPr lang="en-US" sz="1300" dirty="0"/>
              <a:t>(8) A propulsion unit used for the purpose of propelling or controlling the direction of a barge where the unit is controlled from the barge, is not normally manned, and is not utilized as an independent vessel.</a:t>
            </a:r>
          </a:p>
          <a:p>
            <a:pPr lvl="1"/>
            <a:r>
              <a:rPr lang="en-US" sz="1300" dirty="0"/>
              <a:t>(b) [Reserved]</a:t>
            </a:r>
          </a:p>
          <a:p>
            <a:endParaRPr lang="en-US" sz="13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04800" y="6400800"/>
            <a:ext cx="8305800" cy="685800"/>
          </a:xfrm>
        </p:spPr>
        <p:txBody>
          <a:bodyPr/>
          <a:lstStyle/>
          <a:p>
            <a:r>
              <a:rPr lang="en-US" dirty="0" smtClean="0"/>
              <a:t>46 CFR Chapter I, Subchapter M, Part 136</a:t>
            </a:r>
            <a:r>
              <a:rPr lang="en-US" dirty="0" smtClean="0"/>
              <a:t>:    From</a:t>
            </a:r>
            <a:r>
              <a:rPr lang="en-US" dirty="0" smtClean="0"/>
              <a:t>: </a:t>
            </a:r>
            <a:r>
              <a:rPr lang="en-US" dirty="0">
                <a:hlinkClick r:id="rId2"/>
              </a:rPr>
              <a:t>https://www.law.cornell.edu/cfr/text/46/136.105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010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Origins of Standards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CA" sz="2800" dirty="0" smtClean="0"/>
              <a:t>The Royal Egyptian Cubit decreed to be equal to the length of the ruling Pharaoh’s forearm from elbow to tip of middle finger(~52 cm)</a:t>
            </a:r>
          </a:p>
          <a:p>
            <a:r>
              <a:rPr lang="en-CA" sz="2800" dirty="0" smtClean="0"/>
              <a:t>1120 AD:  King Henry the First of England instituted the Ell, equivalent to the length of his arm</a:t>
            </a:r>
            <a:endParaRPr lang="en-CA" sz="28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28600" y="6400800"/>
            <a:ext cx="8305800" cy="304800"/>
          </a:xfrm>
        </p:spPr>
        <p:txBody>
          <a:bodyPr/>
          <a:lstStyle/>
          <a:p>
            <a:r>
              <a:rPr lang="en-CA" dirty="0"/>
              <a:t>https://www.willemwitteveen.com/the-royal-cubit/</a:t>
            </a:r>
            <a:r>
              <a:rPr lang="en-CA" dirty="0" smtClean="0"/>
              <a:t/>
            </a:r>
            <a:br>
              <a:rPr lang="en-CA" dirty="0" smtClean="0"/>
            </a:br>
            <a:r>
              <a:rPr lang="en-CA" dirty="0" smtClean="0"/>
              <a:t>https</a:t>
            </a:r>
            <a:r>
              <a:rPr lang="en-CA" dirty="0"/>
              <a:t>://www.standardslearn.org/lessons.aspx?key=26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4600" y="3269456"/>
            <a:ext cx="2209800" cy="300966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4267200"/>
            <a:ext cx="5740402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399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Origins of Standards – Railways 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557212" y="952717"/>
            <a:ext cx="8305800" cy="2857283"/>
          </a:xfrm>
        </p:spPr>
        <p:txBody>
          <a:bodyPr/>
          <a:lstStyle/>
          <a:p>
            <a:r>
              <a:rPr lang="en-CA" sz="2000" dirty="0">
                <a:sym typeface="Wingdings" panose="05000000000000000000" pitchFamily="2" charset="2"/>
              </a:rPr>
              <a:t>Historically, wagon wheel spacing was dictated by the width of two horses’ rear ends </a:t>
            </a:r>
            <a:r>
              <a:rPr lang="en-CA" sz="2000" dirty="0" smtClean="0">
                <a:sym typeface="Wingdings" panose="05000000000000000000" pitchFamily="2" charset="2"/>
              </a:rPr>
              <a:t>side-by-side, originally determined by Roman chariots</a:t>
            </a:r>
            <a:endParaRPr lang="en-CA" sz="2000" dirty="0">
              <a:sym typeface="Wingdings" panose="05000000000000000000" pitchFamily="2" charset="2"/>
            </a:endParaRPr>
          </a:p>
          <a:p>
            <a:r>
              <a:rPr lang="en-CA" sz="2000" dirty="0">
                <a:sym typeface="Wingdings" panose="05000000000000000000" pitchFamily="2" charset="2"/>
              </a:rPr>
              <a:t>Original trains </a:t>
            </a:r>
            <a:r>
              <a:rPr lang="en-CA" sz="2000" dirty="0" smtClean="0">
                <a:sym typeface="Wingdings" panose="05000000000000000000" pitchFamily="2" charset="2"/>
              </a:rPr>
              <a:t>were designed </a:t>
            </a:r>
            <a:r>
              <a:rPr lang="en-CA" sz="2000" dirty="0">
                <a:sym typeface="Wingdings" panose="05000000000000000000" pitchFamily="2" charset="2"/>
              </a:rPr>
              <a:t>to transport items similar to those towed by horses </a:t>
            </a:r>
            <a:r>
              <a:rPr lang="en-CA" sz="2000" dirty="0" smtClean="0">
                <a:sym typeface="Wingdings" panose="05000000000000000000" pitchFamily="2" charset="2"/>
              </a:rPr>
              <a:t>(also used </a:t>
            </a:r>
            <a:r>
              <a:rPr lang="en-CA" sz="2000" dirty="0">
                <a:sym typeface="Wingdings" panose="05000000000000000000" pitchFamily="2" charset="2"/>
              </a:rPr>
              <a:t>same jigs and </a:t>
            </a:r>
            <a:r>
              <a:rPr lang="en-CA" sz="2000" dirty="0" smtClean="0">
                <a:sym typeface="Wingdings" panose="05000000000000000000" pitchFamily="2" charset="2"/>
              </a:rPr>
              <a:t>tools)  therefore sized the same</a:t>
            </a:r>
          </a:p>
          <a:p>
            <a:r>
              <a:rPr lang="en-CA" sz="2000" dirty="0" smtClean="0"/>
              <a:t>Railroad tracks required standardization to interchange railroad cars</a:t>
            </a:r>
          </a:p>
          <a:p>
            <a:r>
              <a:rPr lang="en-CA" sz="2000" dirty="0" smtClean="0"/>
              <a:t>Eventually </a:t>
            </a:r>
            <a:r>
              <a:rPr lang="en-CA" sz="2000" dirty="0" smtClean="0">
                <a:sym typeface="Wingdings" panose="05000000000000000000" pitchFamily="2" charset="2"/>
              </a:rPr>
              <a:t>the railroad industry in North America agreed on 4’ 8.5” similar to in England</a:t>
            </a:r>
          </a:p>
          <a:p>
            <a:pPr marL="0" indent="0">
              <a:buNone/>
            </a:pPr>
            <a:endParaRPr lang="en-CA" sz="2000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CA" sz="2000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CA" sz="20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28600" y="6528680"/>
            <a:ext cx="8305800" cy="685800"/>
          </a:xfrm>
        </p:spPr>
        <p:txBody>
          <a:bodyPr/>
          <a:lstStyle/>
          <a:p>
            <a:r>
              <a:rPr lang="en-CA" sz="1100" dirty="0"/>
              <a:t>http://www.snopes.com/history/american/gauge.asp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228600" y="4305301"/>
            <a:ext cx="4019434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19088" indent="-319088" algn="l" rtl="0" eaLnBrk="0" fontAlgn="base" hangingPunct="0">
              <a:spcBef>
                <a:spcPts val="700"/>
              </a:spcBef>
              <a:spcAft>
                <a:spcPct val="0"/>
              </a:spcAft>
              <a:buClr>
                <a:schemeClr val="tx1">
                  <a:lumMod val="75000"/>
                  <a:lumOff val="25000"/>
                </a:schemeClr>
              </a:buClr>
              <a:buSzPct val="60000"/>
              <a:buFont typeface="Wingdings" pitchFamily="2" charset="2"/>
              <a:buChar char=""/>
              <a:defRPr sz="2900" kern="1200" baseline="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1pPr>
            <a:lvl2pPr marL="639763" indent="-273050" algn="l" rtl="0" eaLnBrk="0" fontAlgn="base" hangingPunct="0">
              <a:spcBef>
                <a:spcPts val="550"/>
              </a:spcBef>
              <a:spcAft>
                <a:spcPct val="0"/>
              </a:spcAft>
              <a:buClr>
                <a:schemeClr val="tx1">
                  <a:lumMod val="85000"/>
                  <a:lumOff val="15000"/>
                </a:schemeClr>
              </a:buClr>
              <a:buSzPct val="100000"/>
              <a:buFont typeface="Wingdings" pitchFamily="2" charset="2"/>
              <a:buChar char="§"/>
              <a:defRPr sz="2600" kern="1200" baseline="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2pPr>
            <a:lvl3pPr marL="9144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chemeClr val="bg1">
                  <a:lumMod val="75000"/>
                </a:schemeClr>
              </a:buClr>
              <a:buSzPct val="75000"/>
              <a:buFont typeface="Wingdings" pitchFamily="2" charset="2"/>
              <a:buChar char=""/>
              <a:defRPr sz="2300" kern="1200" baseline="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3pPr>
            <a:lvl4pPr marL="1371600" indent="-228600" algn="l" rt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9BBB59"/>
              </a:buClr>
              <a:buSzPct val="75000"/>
              <a:buFont typeface="Wingdings" pitchFamily="2" charset="2"/>
              <a:buChar char=""/>
              <a:defRPr sz="2000" kern="1200" baseline="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4pPr>
            <a:lvl5pPr marL="1828800" indent="-228600" algn="l" rt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8064A2"/>
              </a:buClr>
              <a:buSzPct val="65000"/>
              <a:buFont typeface="Wingdings" pitchFamily="2" charset="2"/>
              <a:buChar char=""/>
              <a:defRPr sz="2000" kern="1200" baseline="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CA" sz="2000" dirty="0" smtClean="0">
                <a:sym typeface="Wingdings" panose="05000000000000000000" pitchFamily="2" charset="2"/>
              </a:rPr>
              <a:t>Today’s railway track gauge therefore generally matches Romans’ adopted standardized gauge on their chariots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8304" y="3200400"/>
            <a:ext cx="4203749" cy="312128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7345" y="6313236"/>
            <a:ext cx="29718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800" dirty="0"/>
              <a:t>https://en.wikipedia.org/wiki/File:Locomotion_No._1..jpg</a:t>
            </a:r>
          </a:p>
        </p:txBody>
      </p:sp>
    </p:spTree>
    <p:extLst>
      <p:ext uri="{BB962C8B-B14F-4D97-AF65-F5344CB8AC3E}">
        <p14:creationId xmlns:p14="http://schemas.microsoft.com/office/powerpoint/2010/main" val="3164521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Origins of Standards – Lloyd’s Register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09600" y="914400"/>
            <a:ext cx="8305800" cy="4191000"/>
          </a:xfrm>
        </p:spPr>
        <p:txBody>
          <a:bodyPr/>
          <a:lstStyle/>
          <a:p>
            <a:r>
              <a:rPr lang="en-CA" sz="1800" dirty="0" smtClean="0"/>
              <a:t>In 1760 London merchants, ship owners, and captains met at Edward Lloyd’s coffee house to make deals on sharing risks and rewards of voyages </a:t>
            </a:r>
            <a:br>
              <a:rPr lang="en-CA" sz="1800" dirty="0" smtClean="0"/>
            </a:br>
            <a:r>
              <a:rPr lang="en-CA" sz="1800" dirty="0" smtClean="0"/>
              <a:t>(“underwriting”)  </a:t>
            </a:r>
            <a:r>
              <a:rPr lang="en-CA" sz="1800" dirty="0" smtClean="0">
                <a:sym typeface="Wingdings" panose="05000000000000000000" pitchFamily="2" charset="2"/>
              </a:rPr>
              <a:t> </a:t>
            </a:r>
            <a:r>
              <a:rPr lang="en-CA" sz="1800" i="1" dirty="0" smtClean="0">
                <a:sym typeface="Wingdings" panose="05000000000000000000" pitchFamily="2" charset="2"/>
              </a:rPr>
              <a:t>origins of business insurance </a:t>
            </a:r>
            <a:endParaRPr lang="en-CA" sz="1800" i="1" dirty="0">
              <a:sym typeface="Wingdings" panose="05000000000000000000" pitchFamily="2" charset="2"/>
            </a:endParaRPr>
          </a:p>
          <a:p>
            <a:r>
              <a:rPr lang="en-CA" sz="1800" dirty="0" smtClean="0"/>
              <a:t>Needed a way to classify a vessel’s condition, and required surveyors to assess ships</a:t>
            </a:r>
          </a:p>
          <a:p>
            <a:r>
              <a:rPr lang="en-CA" sz="1800" dirty="0" smtClean="0"/>
              <a:t>The </a:t>
            </a:r>
            <a:r>
              <a:rPr lang="en-CA" sz="1800" i="1" dirty="0" smtClean="0"/>
              <a:t>Register Boo</a:t>
            </a:r>
            <a:r>
              <a:rPr lang="en-CA" sz="1800" dirty="0" smtClean="0"/>
              <a:t>k listed the condition of classed vessel and subscriptions for the book paid for surveyors to do the work</a:t>
            </a:r>
          </a:p>
          <a:p>
            <a:r>
              <a:rPr lang="en-CA" sz="1800" dirty="0" smtClean="0"/>
              <a:t>This evolved to inspecting ships during construction, and classify ships if designed to published structural rules based on the size and use of the ship</a:t>
            </a:r>
          </a:p>
          <a:p>
            <a:r>
              <a:rPr lang="en-CA" sz="1800" dirty="0" smtClean="0"/>
              <a:t>Expanded to other industries and technologies</a:t>
            </a:r>
          </a:p>
          <a:p>
            <a:r>
              <a:rPr lang="en-CA" sz="1800" dirty="0" smtClean="0"/>
              <a:t>Expanded to other national “truth standards”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60219" y="6378498"/>
            <a:ext cx="4045802" cy="685800"/>
          </a:xfrm>
        </p:spPr>
        <p:txBody>
          <a:bodyPr/>
          <a:lstStyle/>
          <a:p>
            <a:r>
              <a:rPr lang="en-CA" sz="1100" dirty="0"/>
              <a:t>http://www.lr.org/en/about-us/our-heritage/brief-history/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946" y="4398533"/>
            <a:ext cx="4029075" cy="1944652"/>
          </a:xfrm>
          <a:prstGeom prst="rect">
            <a:avLst/>
          </a:prstGeom>
        </p:spPr>
      </p:pic>
      <p:sp>
        <p:nvSpPr>
          <p:cNvPr id="7" name="Text Placeholder 3"/>
          <p:cNvSpPr txBox="1">
            <a:spLocks/>
          </p:cNvSpPr>
          <p:nvPr/>
        </p:nvSpPr>
        <p:spPr bwMode="auto">
          <a:xfrm>
            <a:off x="4687810" y="6378498"/>
            <a:ext cx="4045802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ts val="7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itchFamily="2" charset="2"/>
              <a:buNone/>
              <a:defRPr sz="1200" i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639763" indent="-273050" algn="l" rtl="0" eaLnBrk="0" fontAlgn="base" hangingPunct="0">
              <a:spcBef>
                <a:spcPts val="55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 2" pitchFamily="18" charset="2"/>
              <a:buChar char=""/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"/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indent="-228600" algn="l" rt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9BBB59"/>
              </a:buClr>
              <a:buSzPct val="75000"/>
              <a:buFont typeface="Wingdings" pitchFamily="2" charset="2"/>
              <a:buChar char=""/>
              <a:defRPr sz="18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indent="-228600" algn="l" rt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8064A2"/>
              </a:buClr>
              <a:buSzPct val="65000"/>
              <a:buFont typeface="Wingdings" pitchFamily="2" charset="2"/>
              <a:buChar char=""/>
              <a:defRPr sz="18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1100" dirty="0"/>
              <a:t>https://safety4sea.com/lr-releases-guidance-note-for-drone-inspections/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9048" y="4377939"/>
            <a:ext cx="3743325" cy="1965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824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8_Median">
  <a:themeElements>
    <a:clrScheme name="Custom 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FF0000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8_Median">
      <a:majorFont>
        <a:latin typeface=""/>
        <a:ea typeface=""/>
        <a:cs typeface=""/>
      </a:majorFont>
      <a:minorFont>
        <a:latin typeface=""/>
        <a:ea typeface=""/>
        <a:cs typeface="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2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FF0000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4725</TotalTime>
  <Words>2361</Words>
  <Application>Microsoft Office PowerPoint</Application>
  <PresentationFormat>On-screen Show (4:3)</PresentationFormat>
  <Paragraphs>370</Paragraphs>
  <Slides>37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3" baseType="lpstr">
      <vt:lpstr>Arial</vt:lpstr>
      <vt:lpstr>Calibri</vt:lpstr>
      <vt:lpstr>Tw Cen MT</vt:lpstr>
      <vt:lpstr>Wingdings</vt:lpstr>
      <vt:lpstr>Wingdings 2</vt:lpstr>
      <vt:lpstr>8_Median</vt:lpstr>
      <vt:lpstr>PowerPoint Presentation</vt:lpstr>
      <vt:lpstr>Introduction</vt:lpstr>
      <vt:lpstr>Today’s Objectives</vt:lpstr>
      <vt:lpstr>Today’s Objectives</vt:lpstr>
      <vt:lpstr>Outline</vt:lpstr>
      <vt:lpstr>Ever read a law book?</vt:lpstr>
      <vt:lpstr>Origins of Standards</vt:lpstr>
      <vt:lpstr>Origins of Standards – Railways </vt:lpstr>
      <vt:lpstr>Origins of Standards – Lloyd’s Register</vt:lpstr>
      <vt:lpstr>Origins of Standards -- ASME</vt:lpstr>
      <vt:lpstr>Standards / Certification / Codes / Regulations </vt:lpstr>
      <vt:lpstr>Who’s Who in Canada</vt:lpstr>
      <vt:lpstr>Similarly, in the USA</vt:lpstr>
      <vt:lpstr>Regulatory Agencies</vt:lpstr>
      <vt:lpstr>Regulatory Agencies</vt:lpstr>
      <vt:lpstr>Progress Update</vt:lpstr>
      <vt:lpstr>Example Standards Organizations</vt:lpstr>
      <vt:lpstr>Some Example Standards</vt:lpstr>
      <vt:lpstr>Benefits of Standards</vt:lpstr>
      <vt:lpstr>Benefits – What do companies gain?</vt:lpstr>
      <vt:lpstr>Challenges with Standards</vt:lpstr>
      <vt:lpstr>Challenges with Standards -- Examples</vt:lpstr>
      <vt:lpstr>Challenges with Codes:  Unintended Consequences</vt:lpstr>
      <vt:lpstr>Challenges with Codes:  Unintended Consequences</vt:lpstr>
      <vt:lpstr>How might you use standards?</vt:lpstr>
      <vt:lpstr>How might you use standards?</vt:lpstr>
      <vt:lpstr>Access to Standards</vt:lpstr>
      <vt:lpstr>To Review….</vt:lpstr>
      <vt:lpstr>In-Class Exercise</vt:lpstr>
      <vt:lpstr>In-Class Exercise</vt:lpstr>
      <vt:lpstr>In-Class Exercise</vt:lpstr>
      <vt:lpstr>Teams 1-4:  People-Carrier standards</vt:lpstr>
      <vt:lpstr>Teams 5-8:  Trail Condition Standards</vt:lpstr>
      <vt:lpstr>Teams 9-12:  Electrical motors / components / batteries</vt:lpstr>
      <vt:lpstr>Teams 13-15:  Propulsion equipment standards</vt:lpstr>
      <vt:lpstr>Teams 16-18: Mechanical components and materials</vt:lpstr>
      <vt:lpstr>Teams 19-21: Environmental protection and impact loading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BC’s tidal energy opportunity</dc:title>
  <dc:creator>voytek</dc:creator>
  <cp:lastModifiedBy>McKesson, Christopher</cp:lastModifiedBy>
  <cp:revision>1200</cp:revision>
  <cp:lastPrinted>2017-10-06T22:57:09Z</cp:lastPrinted>
  <dcterms:created xsi:type="dcterms:W3CDTF">2008-05-30T19:24:39Z</dcterms:created>
  <dcterms:modified xsi:type="dcterms:W3CDTF">2019-10-01T21:44:34Z</dcterms:modified>
</cp:coreProperties>
</file>